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74" r:id="rId5"/>
    <p:sldId id="276" r:id="rId6"/>
    <p:sldId id="312" r:id="rId7"/>
    <p:sldId id="309" r:id="rId8"/>
    <p:sldId id="279" r:id="rId9"/>
    <p:sldId id="310" r:id="rId10"/>
    <p:sldId id="313" r:id="rId11"/>
    <p:sldId id="311" r:id="rId12"/>
    <p:sldId id="302" r:id="rId13"/>
    <p:sldId id="303" r:id="rId14"/>
    <p:sldId id="322" r:id="rId15"/>
    <p:sldId id="316" r:id="rId16"/>
    <p:sldId id="318" r:id="rId17"/>
    <p:sldId id="319" r:id="rId18"/>
    <p:sldId id="317" r:id="rId19"/>
    <p:sldId id="314" r:id="rId20"/>
    <p:sldId id="305" r:id="rId21"/>
    <p:sldId id="321" r:id="rId22"/>
    <p:sldId id="275" r:id="rId23"/>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3A"/>
    <a:srgbClr val="555276"/>
    <a:srgbClr val="1E1860"/>
    <a:srgbClr val="5DA19B"/>
    <a:srgbClr val="C7971C"/>
    <a:srgbClr val="9DB4BE"/>
    <a:srgbClr val="E3B757"/>
    <a:srgbClr val="2B1533"/>
    <a:srgbClr val="008C84"/>
    <a:srgbClr val="A29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945E5-8754-4AE7-950F-313DE1233171}" v="1" dt="2019-06-05T18:51:24.17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72647" autoAdjust="0"/>
  </p:normalViewPr>
  <p:slideViewPr>
    <p:cSldViewPr>
      <p:cViewPr varScale="1">
        <p:scale>
          <a:sx n="64" d="100"/>
          <a:sy n="64" d="100"/>
        </p:scale>
        <p:origin x="2676" y="60"/>
      </p:cViewPr>
      <p:guideLst>
        <p:guide orient="horz" pos="2448"/>
        <p:guide pos="3168"/>
      </p:guideLst>
    </p:cSldViewPr>
  </p:slideViewPr>
  <p:outlineViewPr>
    <p:cViewPr>
      <p:scale>
        <a:sx n="33" d="100"/>
        <a:sy n="33" d="100"/>
      </p:scale>
      <p:origin x="0" y="-32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2261"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97538" y="0"/>
            <a:ext cx="4359275" cy="388938"/>
          </a:xfrm>
          <a:prstGeom prst="rect">
            <a:avLst/>
          </a:prstGeom>
        </p:spPr>
        <p:txBody>
          <a:bodyPr vert="horz" lIns="91440" tIns="45720" rIns="91440" bIns="45720" rtlCol="0"/>
          <a:lstStyle>
            <a:lvl1pPr algn="r">
              <a:defRPr sz="1200"/>
            </a:lvl1pPr>
          </a:lstStyle>
          <a:p>
            <a:fld id="{638342C8-1770-4004-A9F5-C37FDF397545}" type="datetimeFigureOut">
              <a:rPr lang="en-US" smtClean="0"/>
              <a:t>6/7/2019</a:t>
            </a:fld>
            <a:endParaRPr lang="en-US"/>
          </a:p>
        </p:txBody>
      </p:sp>
      <p:sp>
        <p:nvSpPr>
          <p:cNvPr id="4" name="Footer Placeholder 3"/>
          <p:cNvSpPr>
            <a:spLocks noGrp="1"/>
          </p:cNvSpPr>
          <p:nvPr>
            <p:ph type="ftr" sz="quarter" idx="2"/>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97538" y="7383463"/>
            <a:ext cx="4359275" cy="388937"/>
          </a:xfrm>
          <a:prstGeom prst="rect">
            <a:avLst/>
          </a:prstGeom>
        </p:spPr>
        <p:txBody>
          <a:bodyPr vert="horz" lIns="91440" tIns="45720" rIns="91440" bIns="45720" rtlCol="0" anchor="b"/>
          <a:lstStyle>
            <a:lvl1pPr algn="r">
              <a:defRPr sz="1200"/>
            </a:lvl1pPr>
          </a:lstStyle>
          <a:p>
            <a:fld id="{F768BC3E-3DFE-4E62-ABA8-A3563E71BD52}" type="slidenum">
              <a:rPr lang="en-US" smtClean="0"/>
              <a:t>‹#›</a:t>
            </a:fld>
            <a:endParaRPr lang="en-US"/>
          </a:p>
        </p:txBody>
      </p:sp>
    </p:spTree>
    <p:extLst>
      <p:ext uri="{BB962C8B-B14F-4D97-AF65-F5344CB8AC3E}">
        <p14:creationId xmlns:p14="http://schemas.microsoft.com/office/powerpoint/2010/main" val="132132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171450" indent="-171450">
              <a:buFont typeface="Arial" panose="020B0604020202020204" pitchFamily="34" charset="0"/>
              <a:buChar char="•"/>
            </a:pPr>
            <a:r>
              <a:rPr lang="en-US" sz="1200" dirty="0">
                <a:latin typeface="Century Gothic" panose="020B0502020202020204" pitchFamily="34" charset="0"/>
              </a:rPr>
              <a:t>Oftentimes, when an online MFL is not available, a facility list is sent electronically (by e-mail)</a:t>
            </a:r>
          </a:p>
          <a:p>
            <a:pPr marL="171450" indent="-171450">
              <a:buFont typeface="Arial" panose="020B0604020202020204" pitchFamily="34" charset="0"/>
              <a:buChar char="•"/>
            </a:pPr>
            <a:r>
              <a:rPr lang="en-US" sz="1200" dirty="0">
                <a:latin typeface="Century Gothic" panose="020B0502020202020204" pitchFamily="34" charset="0"/>
              </a:rPr>
              <a:t>Subsequently, stakeholders use this list to create their own information systems</a:t>
            </a:r>
            <a:br>
              <a:rPr lang="en-US" sz="1200" dirty="0">
                <a:latin typeface="Century Gothic" panose="020B0502020202020204" pitchFamily="34" charset="0"/>
              </a:rPr>
            </a:br>
            <a:r>
              <a:rPr lang="en-US" sz="1200" dirty="0">
                <a:latin typeface="Century Gothic" panose="020B0502020202020204" pitchFamily="34" charset="0"/>
              </a:rPr>
              <a:t>Oftentimes, those close to the ground get updates directly from the facility (name change, increase in services, shift in status to receive subsidized medications, etc.) </a:t>
            </a:r>
          </a:p>
          <a:p>
            <a:pPr marL="171450" indent="-171450">
              <a:buFont typeface="Arial" panose="020B0604020202020204" pitchFamily="34" charset="0"/>
              <a:buChar char="•"/>
            </a:pPr>
            <a:r>
              <a:rPr lang="en-US" sz="1200" dirty="0">
                <a:latin typeface="Century Gothic" panose="020B0502020202020204" pitchFamily="34" charset="0"/>
              </a:rPr>
              <a:t>The list is re-shared as it is difficult to control who receives the list</a:t>
            </a:r>
          </a:p>
          <a:p>
            <a:pPr marL="171450" indent="-171450">
              <a:buFont typeface="Arial" panose="020B0604020202020204" pitchFamily="34" charset="0"/>
              <a:buChar char="•"/>
            </a:pPr>
            <a:r>
              <a:rPr lang="en-US" sz="1200" dirty="0">
                <a:latin typeface="Century Gothic" panose="020B0502020202020204" pitchFamily="34" charset="0"/>
              </a:rPr>
              <a:t>Lack of multiple facility lists reporting on the same interactions (supply management, human resources, service delivery, disease surveillance)</a:t>
            </a:r>
          </a:p>
          <a:p>
            <a:pPr marL="171450" indent="-171450">
              <a:buFont typeface="Arial" panose="020B0604020202020204" pitchFamily="34" charset="0"/>
              <a:buChar char="•"/>
            </a:pPr>
            <a:r>
              <a:rPr lang="en-US" sz="1200" dirty="0">
                <a:latin typeface="Century Gothic" panose="020B0502020202020204" pitchFamily="34" charset="0"/>
              </a:rPr>
              <a:t>Governance, as facilities are updated without appropriate approvals</a:t>
            </a:r>
          </a:p>
          <a:p>
            <a:pPr marL="457200" indent="-457200">
              <a:buFont typeface="Arial" panose="020B0604020202020204" pitchFamily="34" charset="0"/>
              <a:buChar char="•"/>
            </a:pPr>
            <a:endParaRPr lang="en-US" sz="1200" dirty="0"/>
          </a:p>
          <a:p>
            <a:endParaRPr lang="en-US" dirty="0"/>
          </a:p>
        </p:txBody>
      </p:sp>
    </p:spTree>
    <p:extLst>
      <p:ext uri="{BB962C8B-B14F-4D97-AF65-F5344CB8AC3E}">
        <p14:creationId xmlns:p14="http://schemas.microsoft.com/office/powerpoint/2010/main" val="218608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r>
              <a:rPr lang="en-US" dirty="0">
                <a:latin typeface="Century Gothic" panose="020B0502020202020204" pitchFamily="34" charset="0"/>
              </a:rPr>
              <a:t>An MFL provides the metadata needed by other information systems.</a:t>
            </a:r>
          </a:p>
          <a:p>
            <a:pPr marL="628650" lvl="1" indent="-171450">
              <a:buFont typeface="Arial" panose="020B0604020202020204" pitchFamily="34" charset="0"/>
              <a:buChar char="•"/>
            </a:pPr>
            <a:r>
              <a:rPr lang="en-US" dirty="0">
                <a:latin typeface="Century Gothic" panose="020B0502020202020204" pitchFamily="34" charset="0"/>
              </a:rPr>
              <a:t>The MFL contains information about facilities that is needed by the HMIS and other information systems to categorize facilities within these systems. For example, facility location information (such as region, district, and ward data) is used in the HMIS to create organizational unit hierarchies. Information about facility ownership can be used in health worker registries to identify which facilities are staffed with government or private sector employees.  </a:t>
            </a:r>
          </a:p>
          <a:p>
            <a:endParaRPr lang="en-US" dirty="0"/>
          </a:p>
        </p:txBody>
      </p:sp>
    </p:spTree>
    <p:extLst>
      <p:ext uri="{BB962C8B-B14F-4D97-AF65-F5344CB8AC3E}">
        <p14:creationId xmlns:p14="http://schemas.microsoft.com/office/powerpoint/2010/main" val="388171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r>
              <a:rPr lang="en-US" sz="1200" dirty="0">
                <a:latin typeface="Century Gothic" panose="020B0502020202020204" pitchFamily="34" charset="0"/>
              </a:rPr>
              <a:t>The uses of the MFL listed here can occur even before MFL is integrated with other health information systems.</a:t>
            </a:r>
          </a:p>
          <a:p>
            <a:pPr marL="628650" lvl="1" indent="-171450">
              <a:buFont typeface="Arial" panose="020B0604020202020204" pitchFamily="34" charset="0"/>
              <a:buChar char="•"/>
            </a:pPr>
            <a:r>
              <a:rPr lang="en-US" sz="1200" dirty="0">
                <a:latin typeface="Century Gothic" panose="020B0502020202020204" pitchFamily="34" charset="0"/>
              </a:rPr>
              <a:t>An MFL that contains information about services can help providers identify the most appropriate health facilities for </a:t>
            </a:r>
            <a:r>
              <a:rPr lang="en-US" sz="1200" u="sng" dirty="0">
                <a:latin typeface="Century Gothic" panose="020B0502020202020204" pitchFamily="34" charset="0"/>
              </a:rPr>
              <a:t>referring</a:t>
            </a:r>
            <a:r>
              <a:rPr lang="en-US" sz="1200" dirty="0">
                <a:latin typeface="Century Gothic" panose="020B0502020202020204" pitchFamily="34" charset="0"/>
              </a:rPr>
              <a:t> clients. </a:t>
            </a:r>
          </a:p>
          <a:p>
            <a:pPr marL="628650" lvl="1" indent="-171450">
              <a:buFont typeface="Arial" panose="020B0604020202020204" pitchFamily="34" charset="0"/>
              <a:buChar char="•"/>
            </a:pPr>
            <a:r>
              <a:rPr lang="en-US" sz="1200" dirty="0">
                <a:latin typeface="Century Gothic" panose="020B0502020202020204" pitchFamily="34" charset="0"/>
              </a:rPr>
              <a:t>If accessible to the </a:t>
            </a:r>
            <a:r>
              <a:rPr lang="en-US" sz="1200" u="sng" dirty="0">
                <a:latin typeface="Century Gothic" panose="020B0502020202020204" pitchFamily="34" charset="0"/>
              </a:rPr>
              <a:t>general public</a:t>
            </a:r>
            <a:r>
              <a:rPr lang="en-US" sz="1200" dirty="0">
                <a:latin typeface="Century Gothic" panose="020B0502020202020204" pitchFamily="34" charset="0"/>
              </a:rPr>
              <a:t>, the MFL allows potential clients to identify where to seek the services they need. </a:t>
            </a:r>
          </a:p>
          <a:p>
            <a:pPr marL="628650" lvl="1" indent="-171450">
              <a:buFont typeface="Arial" panose="020B0604020202020204" pitchFamily="34" charset="0"/>
              <a:buChar char="•"/>
            </a:pPr>
            <a:r>
              <a:rPr lang="en-US" sz="1200" dirty="0">
                <a:latin typeface="Century Gothic" panose="020B0502020202020204" pitchFamily="34" charset="0"/>
              </a:rPr>
              <a:t>In </a:t>
            </a:r>
            <a:r>
              <a:rPr lang="en-US" sz="1200" u="sng" dirty="0">
                <a:latin typeface="Century Gothic" panose="020B0502020202020204" pitchFamily="34" charset="0"/>
              </a:rPr>
              <a:t>emergency situations</a:t>
            </a:r>
            <a:r>
              <a:rPr lang="en-US" sz="1200" u="none" dirty="0">
                <a:latin typeface="Century Gothic" panose="020B0502020202020204" pitchFamily="34" charset="0"/>
              </a:rPr>
              <a:t> </a:t>
            </a:r>
            <a:r>
              <a:rPr lang="en-US" sz="1200" dirty="0">
                <a:latin typeface="Century Gothic" panose="020B0502020202020204" pitchFamily="34" charset="0"/>
              </a:rPr>
              <a:t>involving natural disasters or disease outbreaks, an MFL helps responders know where health facilities are located and what services are available. </a:t>
            </a:r>
          </a:p>
          <a:p>
            <a:pPr marL="628650" lvl="1" indent="-171450">
              <a:buFont typeface="Arial" panose="020B0604020202020204" pitchFamily="34" charset="0"/>
              <a:buChar char="•"/>
            </a:pPr>
            <a:r>
              <a:rPr lang="en-US" sz="1200" dirty="0">
                <a:latin typeface="Century Gothic" panose="020B0502020202020204" pitchFamily="34" charset="0"/>
              </a:rPr>
              <a:t>An MFL serves as a comprehensive sampling frame for </a:t>
            </a:r>
            <a:r>
              <a:rPr lang="en-US" sz="1200" u="sng" dirty="0">
                <a:latin typeface="Century Gothic" panose="020B0502020202020204" pitchFamily="34" charset="0"/>
              </a:rPr>
              <a:t>researchers</a:t>
            </a:r>
            <a:r>
              <a:rPr lang="en-US" sz="1200" dirty="0">
                <a:latin typeface="Century Gothic" panose="020B0502020202020204" pitchFamily="34" charset="0"/>
              </a:rPr>
              <a:t> or institutions that want to conduct a health facility survey or census.</a:t>
            </a:r>
            <a:endParaRPr lang="en-US" dirty="0"/>
          </a:p>
        </p:txBody>
      </p:sp>
    </p:spTree>
    <p:extLst>
      <p:ext uri="{BB962C8B-B14F-4D97-AF65-F5344CB8AC3E}">
        <p14:creationId xmlns:p14="http://schemas.microsoft.com/office/powerpoint/2010/main" val="1385248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r>
              <a:rPr lang="en-US" sz="1200" dirty="0">
                <a:latin typeface="Century Gothic" panose="020B0502020202020204" pitchFamily="34" charset="0"/>
              </a:rPr>
              <a:t>The uses of the MFL listed here can occur even before MFL is integrated with other health information systems.</a:t>
            </a:r>
          </a:p>
          <a:p>
            <a:pPr marL="628650" lvl="1" indent="-171450">
              <a:buFont typeface="Arial" panose="020B0604020202020204" pitchFamily="34" charset="0"/>
              <a:buChar char="•"/>
            </a:pPr>
            <a:r>
              <a:rPr lang="en-US" sz="1200" dirty="0">
                <a:latin typeface="Century Gothic" panose="020B0502020202020204" pitchFamily="34" charset="0"/>
              </a:rPr>
              <a:t>An MFL that contains information about services can help providers identify the most appropriate health facilities for </a:t>
            </a:r>
            <a:r>
              <a:rPr lang="en-US" sz="1200" u="sng" dirty="0">
                <a:latin typeface="Century Gothic" panose="020B0502020202020204" pitchFamily="34" charset="0"/>
              </a:rPr>
              <a:t>referring</a:t>
            </a:r>
            <a:r>
              <a:rPr lang="en-US" sz="1200" dirty="0">
                <a:latin typeface="Century Gothic" panose="020B0502020202020204" pitchFamily="34" charset="0"/>
              </a:rPr>
              <a:t> clients. </a:t>
            </a:r>
          </a:p>
          <a:p>
            <a:pPr marL="628650" lvl="1" indent="-171450">
              <a:buFont typeface="Arial" panose="020B0604020202020204" pitchFamily="34" charset="0"/>
              <a:buChar char="•"/>
            </a:pPr>
            <a:r>
              <a:rPr lang="en-US" sz="1200" dirty="0">
                <a:latin typeface="Century Gothic" panose="020B0502020202020204" pitchFamily="34" charset="0"/>
              </a:rPr>
              <a:t>If accessible to the </a:t>
            </a:r>
            <a:r>
              <a:rPr lang="en-US" sz="1200" u="sng" dirty="0">
                <a:latin typeface="Century Gothic" panose="020B0502020202020204" pitchFamily="34" charset="0"/>
              </a:rPr>
              <a:t>general public</a:t>
            </a:r>
            <a:r>
              <a:rPr lang="en-US" sz="1200" dirty="0">
                <a:latin typeface="Century Gothic" panose="020B0502020202020204" pitchFamily="34" charset="0"/>
              </a:rPr>
              <a:t>, the MFL allows potential clients to identify where to seek the services they need. </a:t>
            </a:r>
          </a:p>
          <a:p>
            <a:pPr marL="628650" lvl="1" indent="-171450">
              <a:buFont typeface="Arial" panose="020B0604020202020204" pitchFamily="34" charset="0"/>
              <a:buChar char="•"/>
            </a:pPr>
            <a:r>
              <a:rPr lang="en-US" sz="1200" dirty="0">
                <a:latin typeface="Century Gothic" panose="020B0502020202020204" pitchFamily="34" charset="0"/>
              </a:rPr>
              <a:t>In </a:t>
            </a:r>
            <a:r>
              <a:rPr lang="en-US" sz="1200" u="sng" dirty="0">
                <a:latin typeface="Century Gothic" panose="020B0502020202020204" pitchFamily="34" charset="0"/>
              </a:rPr>
              <a:t>emergency situations</a:t>
            </a:r>
            <a:r>
              <a:rPr lang="en-US" sz="1200" u="none" dirty="0">
                <a:latin typeface="Century Gothic" panose="020B0502020202020204" pitchFamily="34" charset="0"/>
              </a:rPr>
              <a:t> </a:t>
            </a:r>
            <a:r>
              <a:rPr lang="en-US" sz="1200" dirty="0">
                <a:latin typeface="Century Gothic" panose="020B0502020202020204" pitchFamily="34" charset="0"/>
              </a:rPr>
              <a:t>involving natural disasters or disease outbreaks, an MFL helps responders know where health facilities are located and what services are available. </a:t>
            </a:r>
          </a:p>
          <a:p>
            <a:pPr marL="628650" lvl="1" indent="-171450">
              <a:buFont typeface="Arial" panose="020B0604020202020204" pitchFamily="34" charset="0"/>
              <a:buChar char="•"/>
            </a:pPr>
            <a:r>
              <a:rPr lang="en-US" sz="1200" dirty="0">
                <a:latin typeface="Century Gothic" panose="020B0502020202020204" pitchFamily="34" charset="0"/>
              </a:rPr>
              <a:t>An MFL serves as a comprehensive sampling frame for </a:t>
            </a:r>
            <a:r>
              <a:rPr lang="en-US" sz="1200" u="sng" dirty="0">
                <a:latin typeface="Century Gothic" panose="020B0502020202020204" pitchFamily="34" charset="0"/>
              </a:rPr>
              <a:t>researchers</a:t>
            </a:r>
            <a:r>
              <a:rPr lang="en-US" sz="1200" dirty="0">
                <a:latin typeface="Century Gothic" panose="020B0502020202020204" pitchFamily="34" charset="0"/>
              </a:rPr>
              <a:t> or institutions that want to conduct a health facility survey or census.</a:t>
            </a:r>
            <a:endParaRPr lang="en-US" dirty="0"/>
          </a:p>
        </p:txBody>
      </p:sp>
    </p:spTree>
    <p:extLst>
      <p:ext uri="{BB962C8B-B14F-4D97-AF65-F5344CB8AC3E}">
        <p14:creationId xmlns:p14="http://schemas.microsoft.com/office/powerpoint/2010/main" val="258127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171450" indent="-171450">
              <a:buFont typeface="Arial" panose="020B0604020202020204" pitchFamily="34" charset="0"/>
              <a:buChar char="•"/>
            </a:pPr>
            <a:r>
              <a:rPr lang="en-US" dirty="0">
                <a:latin typeface="Century Gothic" panose="020B0502020202020204" pitchFamily="34" charset="0"/>
              </a:rPr>
              <a:t>Map shows the distance of communities from primary health facilities</a:t>
            </a:r>
          </a:p>
          <a:p>
            <a:pPr marL="171450" indent="-171450">
              <a:buFont typeface="Arial" panose="020B0604020202020204" pitchFamily="34" charset="0"/>
              <a:buChar char="•"/>
            </a:pPr>
            <a:r>
              <a:rPr lang="en-US" dirty="0">
                <a:latin typeface="Century Gothic" panose="020B0502020202020204" pitchFamily="34" charset="0"/>
              </a:rPr>
              <a:t>Most of the communities are not more than 5 km away from primary heath facilities</a:t>
            </a:r>
          </a:p>
          <a:p>
            <a:pPr marL="171450" indent="-171450">
              <a:buFont typeface="Arial" panose="020B0604020202020204" pitchFamily="34" charset="0"/>
              <a:buChar char="•"/>
            </a:pPr>
            <a:r>
              <a:rPr lang="en-US" dirty="0">
                <a:latin typeface="Century Gothic" panose="020B0502020202020204" pitchFamily="34" charset="0"/>
              </a:rPr>
              <a:t>No community is more than 15 km away from a primary facility</a:t>
            </a:r>
          </a:p>
        </p:txBody>
      </p:sp>
    </p:spTree>
    <p:extLst>
      <p:ext uri="{BB962C8B-B14F-4D97-AF65-F5344CB8AC3E}">
        <p14:creationId xmlns:p14="http://schemas.microsoft.com/office/powerpoint/2010/main" val="42563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171450" indent="-171450">
              <a:buFont typeface="Arial" panose="020B0604020202020204" pitchFamily="34" charset="0"/>
              <a:buChar char="•"/>
            </a:pPr>
            <a:r>
              <a:rPr lang="en-US" dirty="0">
                <a:latin typeface="Century Gothic" panose="020B0502020202020204" pitchFamily="34" charset="0"/>
              </a:rPr>
              <a:t>Map shows the distance of communities from secondary health facilities</a:t>
            </a:r>
          </a:p>
          <a:p>
            <a:pPr marL="171450" indent="-171450">
              <a:buFont typeface="Arial" panose="020B0604020202020204" pitchFamily="34" charset="0"/>
              <a:buChar char="•"/>
            </a:pPr>
            <a:r>
              <a:rPr lang="en-US" dirty="0">
                <a:latin typeface="Century Gothic" panose="020B0502020202020204" pitchFamily="34" charset="0"/>
              </a:rPr>
              <a:t>Few communities are more than 5 km away from secondary facilities </a:t>
            </a:r>
          </a:p>
          <a:p>
            <a:pPr marL="171450" indent="-171450">
              <a:buFont typeface="Arial" panose="020B0604020202020204" pitchFamily="34" charset="0"/>
              <a:buChar char="•"/>
            </a:pPr>
            <a:r>
              <a:rPr lang="en-US" dirty="0">
                <a:latin typeface="Century Gothic" panose="020B0502020202020204" pitchFamily="34" charset="0"/>
              </a:rPr>
              <a:t>No community is more than 25 km away from a secondary facility </a:t>
            </a:r>
          </a:p>
        </p:txBody>
      </p:sp>
    </p:spTree>
    <p:extLst>
      <p:ext uri="{BB962C8B-B14F-4D97-AF65-F5344CB8AC3E}">
        <p14:creationId xmlns:p14="http://schemas.microsoft.com/office/powerpoint/2010/main" val="351050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171450" indent="-171450">
              <a:buFont typeface="Arial" panose="020B0604020202020204" pitchFamily="34" charset="0"/>
              <a:buChar char="•"/>
            </a:pPr>
            <a:r>
              <a:rPr lang="en-US" dirty="0">
                <a:latin typeface="Century Gothic" panose="020B0502020202020204" pitchFamily="34" charset="0"/>
              </a:rPr>
              <a:t>Map shows the distance of communities from tertiary health facilities</a:t>
            </a:r>
          </a:p>
          <a:p>
            <a:pPr marL="171450" indent="-171450">
              <a:buFont typeface="Arial" panose="020B0604020202020204" pitchFamily="34" charset="0"/>
              <a:buChar char="•"/>
            </a:pPr>
            <a:r>
              <a:rPr lang="en-US" dirty="0">
                <a:latin typeface="Century Gothic" panose="020B0502020202020204" pitchFamily="34" charset="0"/>
              </a:rPr>
              <a:t>We can see few communities are more than 5 km from tertiary heath facilities </a:t>
            </a:r>
          </a:p>
        </p:txBody>
      </p:sp>
    </p:spTree>
    <p:extLst>
      <p:ext uri="{BB962C8B-B14F-4D97-AF65-F5344CB8AC3E}">
        <p14:creationId xmlns:p14="http://schemas.microsoft.com/office/powerpoint/2010/main" val="141340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171450" indent="-171450">
              <a:buFont typeface="Arial" panose="020B0604020202020204" pitchFamily="34" charset="0"/>
              <a:buChar char="•"/>
            </a:pPr>
            <a:r>
              <a:rPr lang="en-US" dirty="0">
                <a:latin typeface="Century Gothic" panose="020B0502020202020204" pitchFamily="34" charset="0"/>
              </a:rPr>
              <a:t>Map shows the distribution of health facilities of public and private facilities</a:t>
            </a:r>
          </a:p>
          <a:p>
            <a:pPr marL="171450" indent="-171450">
              <a:buFont typeface="Arial" panose="020B0604020202020204" pitchFamily="34" charset="0"/>
              <a:buChar char="•"/>
            </a:pPr>
            <a:r>
              <a:rPr lang="en-US" dirty="0">
                <a:latin typeface="Century Gothic" panose="020B0502020202020204" pitchFamily="34" charset="0"/>
              </a:rPr>
              <a:t>Green dots represent private facilities </a:t>
            </a:r>
          </a:p>
          <a:p>
            <a:pPr marL="171450" indent="-171450">
              <a:buFont typeface="Arial" panose="020B0604020202020204" pitchFamily="34" charset="0"/>
              <a:buChar char="•"/>
            </a:pPr>
            <a:r>
              <a:rPr lang="en-US" dirty="0">
                <a:latin typeface="Century Gothic" panose="020B0502020202020204" pitchFamily="34" charset="0"/>
              </a:rPr>
              <a:t>Black dots represent public facilities</a:t>
            </a:r>
            <a:endParaRPr lang="en-NG" dirty="0">
              <a:latin typeface="Century Gothic" panose="020B0502020202020204" pitchFamily="34" charset="0"/>
            </a:endParaRPr>
          </a:p>
        </p:txBody>
      </p:sp>
    </p:spTree>
    <p:extLst>
      <p:ext uri="{BB962C8B-B14F-4D97-AF65-F5344CB8AC3E}">
        <p14:creationId xmlns:p14="http://schemas.microsoft.com/office/powerpoint/2010/main" val="2413576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
        <p:nvSpPr>
          <p:cNvPr id="9" name="object 5"/>
          <p:cNvSpPr/>
          <p:nvPr userDrawn="1"/>
        </p:nvSpPr>
        <p:spPr>
          <a:xfrm>
            <a:off x="0" y="1143000"/>
            <a:ext cx="10058400" cy="5442455"/>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E3B757"/>
          </a:solidFill>
        </p:spPr>
        <p:txBody>
          <a:bodyPr wrap="square" lIns="0" tIns="0" rIns="0" bIns="0" rtlCol="0"/>
          <a:lstStyle/>
          <a:p>
            <a:endParaRPr/>
          </a:p>
        </p:txBody>
      </p:sp>
      <p:sp>
        <p:nvSpPr>
          <p:cNvPr id="8" name="Rectangle 1"/>
          <p:cNvSpPr>
            <a:spLocks noChangeArrowheads="1"/>
          </p:cNvSpPr>
          <p:nvPr userDrawn="1"/>
        </p:nvSpPr>
        <p:spPr bwMode="auto">
          <a:xfrm>
            <a:off x="-1087826" y="729054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C5F5525B-4C7C-40BF-B978-4F9489E5AF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8384" y="6733574"/>
            <a:ext cx="792588" cy="765258"/>
          </a:xfrm>
          <a:prstGeom prst="rect">
            <a:avLst/>
          </a:prstGeom>
        </p:spPr>
      </p:pic>
      <p:pic>
        <p:nvPicPr>
          <p:cNvPr id="12" name="Picture 11">
            <a:extLst>
              <a:ext uri="{FF2B5EF4-FFF2-40B4-BE49-F238E27FC236}">
                <a16:creationId xmlns:a16="http://schemas.microsoft.com/office/drawing/2014/main" id="{3D2F11C8-6589-4204-A687-7C77BCE9C8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6777" y="6670709"/>
            <a:ext cx="1288528" cy="1101691"/>
          </a:xfrm>
          <a:prstGeom prst="rect">
            <a:avLst/>
          </a:prstGeom>
        </p:spPr>
      </p:pic>
      <p:pic>
        <p:nvPicPr>
          <p:cNvPr id="14" name="Picture 13">
            <a:extLst>
              <a:ext uri="{FF2B5EF4-FFF2-40B4-BE49-F238E27FC236}">
                <a16:creationId xmlns:a16="http://schemas.microsoft.com/office/drawing/2014/main" id="{A1427643-4AB8-42F5-910E-A1D124992E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733574"/>
            <a:ext cx="990600" cy="843991"/>
          </a:xfrm>
          <a:prstGeom prst="rect">
            <a:avLst/>
          </a:prstGeom>
        </p:spPr>
      </p:pic>
      <p:pic>
        <p:nvPicPr>
          <p:cNvPr id="15" name="Picture 14" descr="image001">
            <a:extLst>
              <a:ext uri="{FF2B5EF4-FFF2-40B4-BE49-F238E27FC236}">
                <a16:creationId xmlns:a16="http://schemas.microsoft.com/office/drawing/2014/main" id="{08DA60A2-EF2B-4559-91EB-46CB309B9E6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874555" y="6739511"/>
            <a:ext cx="1492036" cy="96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Text 1">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12" name="Title 11"/>
          <p:cNvSpPr>
            <a:spLocks noGrp="1"/>
          </p:cNvSpPr>
          <p:nvPr>
            <p:ph type="title" hasCustomPrompt="1"/>
          </p:nvPr>
        </p:nvSpPr>
        <p:spPr>
          <a:xfrm>
            <a:off x="561845" y="366812"/>
            <a:ext cx="8724024" cy="1143000"/>
          </a:xfrm>
          <a:prstGeom prst="rect">
            <a:avLst/>
          </a:prstGeom>
        </p:spPr>
        <p:txBody>
          <a:bodyPr/>
          <a:lstStyle>
            <a:lvl1pPr>
              <a:defRPr sz="4800" b="1">
                <a:solidFill>
                  <a:srgbClr val="9DB4BE"/>
                </a:solidFill>
                <a:latin typeface="Century Gothic" charset="0"/>
                <a:ea typeface="Century Gothic" charset="0"/>
                <a:cs typeface="Century Gothic"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61845" y="2702611"/>
            <a:ext cx="8429755" cy="2590800"/>
          </a:xfrm>
          <a:prstGeom prst="rect">
            <a:avLst/>
          </a:prstGeom>
        </p:spPr>
        <p:txBody>
          <a:bodyPr/>
          <a:lstStyle>
            <a:lvl1pPr>
              <a:defRPr sz="2800">
                <a:solidFill>
                  <a:schemeClr val="tx1"/>
                </a:solidFill>
                <a:latin typeface="Century Gothic" charset="0"/>
                <a:ea typeface="Century Gothic" charset="0"/>
                <a:cs typeface="Century Gothic" charset="0"/>
              </a:defRPr>
            </a:lvl1pPr>
            <a:lvl2pPr>
              <a:defRPr sz="2400">
                <a:solidFill>
                  <a:schemeClr val="tx1"/>
                </a:solidFill>
                <a:latin typeface="Century Gothic" charset="0"/>
                <a:ea typeface="Century Gothic" charset="0"/>
                <a:cs typeface="Century Gothic" charset="0"/>
              </a:defRPr>
            </a:lvl2pPr>
            <a:lvl3pPr>
              <a:defRPr sz="2000">
                <a:solidFill>
                  <a:schemeClr val="tx1"/>
                </a:solidFill>
                <a:latin typeface="Century Gothic" charset="0"/>
                <a:ea typeface="Century Gothic" charset="0"/>
                <a:cs typeface="Century Gothic" charset="0"/>
              </a:defRPr>
            </a:lvl3pPr>
            <a:lvl4pPr>
              <a:defRPr>
                <a:solidFill>
                  <a:schemeClr val="tx1"/>
                </a:solidFill>
                <a:latin typeface="Century Gothic" charset="0"/>
                <a:ea typeface="Century Gothic" charset="0"/>
                <a:cs typeface="Century Gothic" charset="0"/>
              </a:defRPr>
            </a:lvl4pPr>
            <a:lvl5pPr>
              <a:defRPr>
                <a:solidFill>
                  <a:schemeClr val="tx1"/>
                </a:solidFill>
                <a:latin typeface="Futura LT Pro Book" panose="020B05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Text Placeholder 24"/>
          <p:cNvSpPr>
            <a:spLocks noGrp="1"/>
          </p:cNvSpPr>
          <p:nvPr>
            <p:ph type="body" sz="quarter" idx="11" hasCustomPrompt="1"/>
          </p:nvPr>
        </p:nvSpPr>
        <p:spPr>
          <a:xfrm>
            <a:off x="561845" y="1091205"/>
            <a:ext cx="6629400" cy="837214"/>
          </a:xfrm>
          <a:prstGeom prst="rect">
            <a:avLst/>
          </a:prstGeom>
        </p:spPr>
        <p:txBody>
          <a:bodyPr/>
          <a:lstStyle>
            <a:lvl1pPr>
              <a:defRPr sz="4400">
                <a:solidFill>
                  <a:srgbClr val="002E3A"/>
                </a:solidFill>
                <a:latin typeface="Century Gothic" charset="0"/>
                <a:ea typeface="Century Gothic" charset="0"/>
                <a:cs typeface="Century Gothic" charset="0"/>
              </a:defRPr>
            </a:lvl1pPr>
          </a:lstStyle>
          <a:p>
            <a:pPr lvl="0"/>
            <a:r>
              <a:rPr lang="en-US" dirty="0"/>
              <a:t>Subtitle goes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Text 2">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5" name="Text Placeholder 4"/>
          <p:cNvSpPr>
            <a:spLocks noGrp="1"/>
          </p:cNvSpPr>
          <p:nvPr>
            <p:ph type="body" sz="quarter" idx="12" hasCustomPrompt="1"/>
          </p:nvPr>
        </p:nvSpPr>
        <p:spPr>
          <a:xfrm>
            <a:off x="561845" y="2819400"/>
            <a:ext cx="6818809" cy="2857500"/>
          </a:xfrm>
          <a:prstGeom prst="rect">
            <a:avLst/>
          </a:prstGeom>
        </p:spPr>
        <p:txBody>
          <a:bodyPr/>
          <a:lstStyle>
            <a:lvl1pPr>
              <a:defRPr sz="2800">
                <a:solidFill>
                  <a:schemeClr val="tx1"/>
                </a:solidFill>
                <a:latin typeface="Century Gothic" charset="0"/>
                <a:ea typeface="Century Gothic" charset="0"/>
                <a:cs typeface="Century Gothic" charset="0"/>
              </a:defRPr>
            </a:lvl1pPr>
            <a:lvl2pPr marL="800100" indent="-342900">
              <a:buFont typeface="Arial" panose="020B0604020202020204" pitchFamily="34" charset="0"/>
              <a:buChar char="•"/>
              <a:defRPr sz="2400" baseline="0">
                <a:latin typeface="Century Gothic" charset="0"/>
                <a:ea typeface="Century Gothic" charset="0"/>
                <a:cs typeface="Century Gothic" charset="0"/>
              </a:defRPr>
            </a:lvl2pPr>
            <a:lvl3pPr marL="1200150" indent="-285750">
              <a:buFont typeface="Arial" panose="020B0604020202020204" pitchFamily="34" charset="0"/>
              <a:buChar char="•"/>
              <a:defRPr>
                <a:latin typeface="Century Gothic" charset="0"/>
                <a:ea typeface="Century Gothic" charset="0"/>
                <a:cs typeface="Century Gothic" charset="0"/>
              </a:defRPr>
            </a:lvl3pPr>
          </a:lstStyle>
          <a:p>
            <a:pPr lvl="0"/>
            <a:r>
              <a:rPr lang="en-US" dirty="0"/>
              <a:t>Point number 1</a:t>
            </a:r>
          </a:p>
          <a:p>
            <a:pPr lvl="1"/>
            <a:r>
              <a:rPr lang="en-US" dirty="0"/>
              <a:t>Information about point number 1</a:t>
            </a:r>
          </a:p>
          <a:p>
            <a:pPr lvl="2"/>
            <a:r>
              <a:rPr lang="en-US" dirty="0"/>
              <a:t>Information about point number 1</a:t>
            </a:r>
            <a:br>
              <a:rPr lang="en-US" dirty="0"/>
            </a:br>
            <a:endParaRPr lang="en-US" dirty="0"/>
          </a:p>
          <a:p>
            <a:pPr lvl="0"/>
            <a:r>
              <a:rPr lang="en-US" dirty="0"/>
              <a:t>Point number 2</a:t>
            </a:r>
          </a:p>
          <a:p>
            <a:pPr lvl="1"/>
            <a:r>
              <a:rPr lang="en-US" dirty="0"/>
              <a:t>Information about point number 2</a:t>
            </a:r>
          </a:p>
          <a:p>
            <a:pPr lvl="2"/>
            <a:r>
              <a:rPr lang="en-US" dirty="0"/>
              <a:t>Information about point number 2</a:t>
            </a:r>
          </a:p>
          <a:p>
            <a:pPr lvl="2"/>
            <a:endParaRPr lang="en-US" dirty="0"/>
          </a:p>
        </p:txBody>
      </p:sp>
      <p:sp>
        <p:nvSpPr>
          <p:cNvPr id="8" name="Title 11"/>
          <p:cNvSpPr>
            <a:spLocks noGrp="1"/>
          </p:cNvSpPr>
          <p:nvPr>
            <p:ph type="title" hasCustomPrompt="1"/>
          </p:nvPr>
        </p:nvSpPr>
        <p:spPr>
          <a:xfrm>
            <a:off x="561845" y="366812"/>
            <a:ext cx="8724024" cy="1143000"/>
          </a:xfrm>
          <a:prstGeom prst="rect">
            <a:avLst/>
          </a:prstGeom>
        </p:spPr>
        <p:txBody>
          <a:bodyPr/>
          <a:lstStyle>
            <a:lvl1pPr>
              <a:defRPr sz="4800" b="1">
                <a:solidFill>
                  <a:srgbClr val="9DB4BE"/>
                </a:solidFill>
                <a:latin typeface="Century Gothic" charset="0"/>
                <a:ea typeface="Century Gothic" charset="0"/>
                <a:cs typeface="Century Gothic" charset="0"/>
              </a:defRPr>
            </a:lvl1pPr>
          </a:lstStyle>
          <a:p>
            <a:r>
              <a:rPr lang="en-US" dirty="0"/>
              <a:t>Headline goes here</a:t>
            </a:r>
            <a:br>
              <a:rPr lang="en-US" dirty="0"/>
            </a:br>
            <a:endParaRPr lang="en-US" dirty="0"/>
          </a:p>
        </p:txBody>
      </p:sp>
      <p:sp>
        <p:nvSpPr>
          <p:cNvPr id="10" name="Text Placeholder 24"/>
          <p:cNvSpPr>
            <a:spLocks noGrp="1"/>
          </p:cNvSpPr>
          <p:nvPr>
            <p:ph type="body" sz="quarter" idx="11" hasCustomPrompt="1"/>
          </p:nvPr>
        </p:nvSpPr>
        <p:spPr>
          <a:xfrm>
            <a:off x="561845" y="1091205"/>
            <a:ext cx="6629400" cy="837214"/>
          </a:xfrm>
          <a:prstGeom prst="rect">
            <a:avLst/>
          </a:prstGeom>
        </p:spPr>
        <p:txBody>
          <a:bodyPr/>
          <a:lstStyle>
            <a:lvl1pPr>
              <a:defRPr sz="4400">
                <a:solidFill>
                  <a:srgbClr val="002E3A"/>
                </a:solidFill>
                <a:latin typeface="Century Gothic" charset="0"/>
                <a:ea typeface="Century Gothic" charset="0"/>
                <a:cs typeface="Century Gothic" charset="0"/>
              </a:defRPr>
            </a:lvl1pPr>
          </a:lstStyle>
          <a:p>
            <a:pPr lvl="0"/>
            <a:r>
              <a:rPr lang="en-US" dirty="0"/>
              <a:t>Subtitle goes here</a:t>
            </a:r>
          </a:p>
        </p:txBody>
      </p:sp>
    </p:spTree>
    <p:extLst>
      <p:ext uri="{BB962C8B-B14F-4D97-AF65-F5344CB8AC3E}">
        <p14:creationId xmlns:p14="http://schemas.microsoft.com/office/powerpoint/2010/main" val="380664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2 Graphics">
    <p:bg>
      <p:bgPr>
        <a:solidFill>
          <a:schemeClr val="bg1"/>
        </a:solidFill>
        <a:effectLst/>
      </p:bgPr>
    </p:bg>
    <p:spTree>
      <p:nvGrpSpPr>
        <p:cNvPr id="1" name=""/>
        <p:cNvGrpSpPr/>
        <p:nvPr/>
      </p:nvGrpSpPr>
      <p:grpSpPr>
        <a:xfrm>
          <a:off x="0" y="0"/>
          <a:ext cx="0" cy="0"/>
          <a:chOff x="0" y="0"/>
          <a:chExt cx="0" cy="0"/>
        </a:xfrm>
      </p:grpSpPr>
      <p:sp>
        <p:nvSpPr>
          <p:cNvPr id="8"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4" name="Picture Placeholder 3"/>
          <p:cNvSpPr>
            <a:spLocks noGrp="1"/>
          </p:cNvSpPr>
          <p:nvPr>
            <p:ph type="pic" sz="quarter" idx="12"/>
          </p:nvPr>
        </p:nvSpPr>
        <p:spPr>
          <a:xfrm>
            <a:off x="685800" y="2971800"/>
            <a:ext cx="4038600" cy="3962400"/>
          </a:xfrm>
          <a:prstGeom prst="rect">
            <a:avLst/>
          </a:prstGeom>
        </p:spPr>
        <p:txBody>
          <a:bodyPr/>
          <a:lstStyle/>
          <a:p>
            <a:r>
              <a:rPr lang="en-US"/>
              <a:t>Drag picture to placeholder or click icon to add</a:t>
            </a:r>
          </a:p>
        </p:txBody>
      </p:sp>
      <p:sp>
        <p:nvSpPr>
          <p:cNvPr id="7" name="Picture Placeholder 6"/>
          <p:cNvSpPr>
            <a:spLocks noGrp="1"/>
          </p:cNvSpPr>
          <p:nvPr>
            <p:ph type="pic" sz="quarter" idx="13"/>
          </p:nvPr>
        </p:nvSpPr>
        <p:spPr>
          <a:xfrm>
            <a:off x="5017477" y="2971800"/>
            <a:ext cx="4191000" cy="3962400"/>
          </a:xfrm>
          <a:prstGeom prst="rect">
            <a:avLst/>
          </a:prstGeom>
        </p:spPr>
        <p:txBody>
          <a:bodyPr/>
          <a:lstStyle/>
          <a:p>
            <a:r>
              <a:rPr lang="en-US"/>
              <a:t>Drag picture to placeholder or click icon to add</a:t>
            </a:r>
          </a:p>
        </p:txBody>
      </p:sp>
      <p:sp>
        <p:nvSpPr>
          <p:cNvPr id="10" name="Title 11"/>
          <p:cNvSpPr>
            <a:spLocks noGrp="1"/>
          </p:cNvSpPr>
          <p:nvPr>
            <p:ph type="title" hasCustomPrompt="1"/>
          </p:nvPr>
        </p:nvSpPr>
        <p:spPr>
          <a:xfrm>
            <a:off x="561845" y="366812"/>
            <a:ext cx="8724024" cy="1143000"/>
          </a:xfrm>
          <a:prstGeom prst="rect">
            <a:avLst/>
          </a:prstGeom>
        </p:spPr>
        <p:txBody>
          <a:bodyPr/>
          <a:lstStyle>
            <a:lvl1pPr>
              <a:defRPr sz="4800" b="1">
                <a:solidFill>
                  <a:srgbClr val="9DB4BE"/>
                </a:solidFill>
                <a:latin typeface="Century Gothic" charset="0"/>
                <a:ea typeface="Century Gothic" charset="0"/>
                <a:cs typeface="Century Gothic" charset="0"/>
              </a:defRPr>
            </a:lvl1pPr>
          </a:lstStyle>
          <a:p>
            <a:r>
              <a:rPr lang="en-US" dirty="0"/>
              <a:t>Headline goes here</a:t>
            </a:r>
            <a:br>
              <a:rPr lang="en-US" dirty="0"/>
            </a:br>
            <a:endParaRPr lang="en-US" dirty="0"/>
          </a:p>
        </p:txBody>
      </p:sp>
      <p:sp>
        <p:nvSpPr>
          <p:cNvPr id="11" name="Text Placeholder 24"/>
          <p:cNvSpPr>
            <a:spLocks noGrp="1"/>
          </p:cNvSpPr>
          <p:nvPr>
            <p:ph type="body" sz="quarter" idx="11" hasCustomPrompt="1"/>
          </p:nvPr>
        </p:nvSpPr>
        <p:spPr>
          <a:xfrm>
            <a:off x="561845" y="1091205"/>
            <a:ext cx="6629400" cy="837214"/>
          </a:xfrm>
          <a:prstGeom prst="rect">
            <a:avLst/>
          </a:prstGeom>
        </p:spPr>
        <p:txBody>
          <a:bodyPr/>
          <a:lstStyle>
            <a:lvl1pPr>
              <a:defRPr sz="4400">
                <a:solidFill>
                  <a:srgbClr val="002E3A"/>
                </a:solidFill>
                <a:latin typeface="Century Gothic" charset="0"/>
                <a:ea typeface="Century Gothic" charset="0"/>
                <a:cs typeface="Century Gothic" charset="0"/>
              </a:defRPr>
            </a:lvl1pPr>
          </a:lstStyle>
          <a:p>
            <a:pPr lvl="0"/>
            <a:r>
              <a:rPr lang="en-US" dirty="0"/>
              <a:t>Subtitle goes here</a:t>
            </a:r>
          </a:p>
        </p:txBody>
      </p:sp>
    </p:spTree>
    <p:extLst>
      <p:ext uri="{BB962C8B-B14F-4D97-AF65-F5344CB8AC3E}">
        <p14:creationId xmlns:p14="http://schemas.microsoft.com/office/powerpoint/2010/main" val="82187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nd Graphic">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3" name="Text Placeholder 2"/>
          <p:cNvSpPr>
            <a:spLocks noGrp="1"/>
          </p:cNvSpPr>
          <p:nvPr>
            <p:ph type="body" sz="quarter" idx="11" hasCustomPrompt="1"/>
          </p:nvPr>
        </p:nvSpPr>
        <p:spPr>
          <a:xfrm>
            <a:off x="533400" y="1143000"/>
            <a:ext cx="6593784" cy="868229"/>
          </a:xfrm>
          <a:prstGeom prst="rect">
            <a:avLst/>
          </a:prstGeom>
        </p:spPr>
        <p:txBody>
          <a:bodyPr/>
          <a:lstStyle>
            <a:lvl1pPr>
              <a:defRPr sz="4400" baseline="0">
                <a:solidFill>
                  <a:srgbClr val="002E3A"/>
                </a:solidFill>
                <a:latin typeface="Century Gothic" charset="0"/>
                <a:ea typeface="Century Gothic" charset="0"/>
                <a:cs typeface="Century Gothic" charset="0"/>
              </a:defRPr>
            </a:lvl1pPr>
          </a:lstStyle>
          <a:p>
            <a:pPr lvl="0"/>
            <a:r>
              <a:rPr lang="en-US" dirty="0"/>
              <a:t>Title for art goes here</a:t>
            </a:r>
          </a:p>
        </p:txBody>
      </p:sp>
      <p:sp>
        <p:nvSpPr>
          <p:cNvPr id="7" name="Picture Placeholder 6"/>
          <p:cNvSpPr>
            <a:spLocks noGrp="1"/>
          </p:cNvSpPr>
          <p:nvPr>
            <p:ph type="pic" sz="quarter" idx="13"/>
          </p:nvPr>
        </p:nvSpPr>
        <p:spPr>
          <a:xfrm>
            <a:off x="5181600" y="2362200"/>
            <a:ext cx="4191000" cy="3962400"/>
          </a:xfrm>
          <a:prstGeom prst="rect">
            <a:avLst/>
          </a:prstGeom>
        </p:spPr>
        <p:txBody>
          <a:bodyPr/>
          <a:lstStyle/>
          <a:p>
            <a:r>
              <a:rPr lang="en-US"/>
              <a:t>Drag picture to placeholder or click icon to add</a:t>
            </a:r>
          </a:p>
        </p:txBody>
      </p:sp>
      <p:sp>
        <p:nvSpPr>
          <p:cNvPr id="5" name="Text Placeholder 4"/>
          <p:cNvSpPr>
            <a:spLocks noGrp="1"/>
          </p:cNvSpPr>
          <p:nvPr>
            <p:ph type="body" sz="quarter" idx="14" hasCustomPrompt="1"/>
          </p:nvPr>
        </p:nvSpPr>
        <p:spPr>
          <a:xfrm>
            <a:off x="533400" y="2362200"/>
            <a:ext cx="4267200" cy="4648200"/>
          </a:xfrm>
          <a:prstGeom prst="rect">
            <a:avLst/>
          </a:prstGeom>
        </p:spPr>
        <p:txBody>
          <a:bodyPr/>
          <a:lstStyle>
            <a:lvl1pPr>
              <a:defRPr sz="2800">
                <a:latin typeface="Century Gothic" charset="0"/>
                <a:ea typeface="Century Gothic" charset="0"/>
                <a:cs typeface="Century Gothic" charset="0"/>
              </a:defRPr>
            </a:lvl1pPr>
            <a:lvl2pPr marL="800100" indent="-342900">
              <a:buFont typeface="Arial" panose="020B0604020202020204" pitchFamily="34" charset="0"/>
              <a:buChar char="•"/>
              <a:defRPr sz="2000">
                <a:latin typeface="Century Gothic" charset="0"/>
                <a:ea typeface="Century Gothic" charset="0"/>
                <a:cs typeface="Century Gothic" charset="0"/>
              </a:defRPr>
            </a:lvl2pPr>
            <a:lvl3pPr marL="1200150" indent="-285750">
              <a:buFont typeface="Arial" panose="020B0604020202020204" pitchFamily="34" charset="0"/>
              <a:buChar char="•"/>
              <a:defRPr>
                <a:latin typeface="Century Gothic" charset="0"/>
                <a:ea typeface="Century Gothic" charset="0"/>
                <a:cs typeface="Century Gothic" charset="0"/>
              </a:defRPr>
            </a:lvl3pPr>
            <a:lvl4pPr marL="1657350" indent="-285750">
              <a:buFont typeface="Arial" panose="020B0604020202020204" pitchFamily="34" charset="0"/>
              <a:buChar char="•"/>
              <a:defRPr>
                <a:latin typeface="Century Gothic" charset="0"/>
                <a:ea typeface="Century Gothic" charset="0"/>
                <a:cs typeface="Century Gothic" charset="0"/>
              </a:defRPr>
            </a:lvl4pPr>
            <a:lvl5pPr marL="2114550" indent="-285750">
              <a:buFont typeface="Arial" panose="020B0604020202020204" pitchFamily="34" charset="0"/>
              <a:buChar char="•"/>
              <a:defRPr>
                <a:latin typeface="Century Gothic" charset="0"/>
                <a:ea typeface="Century Gothic" charset="0"/>
                <a:cs typeface="Century Gothic" charset="0"/>
              </a:defRPr>
            </a:lvl5pPr>
          </a:lstStyle>
          <a:p>
            <a:pPr lvl="0"/>
            <a:r>
              <a:rPr lang="en-US" dirty="0"/>
              <a:t>Type text here</a:t>
            </a:r>
          </a:p>
          <a:p>
            <a:pPr lvl="1"/>
            <a:r>
              <a:rPr lang="en-US" dirty="0"/>
              <a:t>Type text here</a:t>
            </a:r>
          </a:p>
          <a:p>
            <a:pPr lvl="2"/>
            <a:r>
              <a:rPr lang="en-US" dirty="0"/>
              <a:t>Third level</a:t>
            </a:r>
          </a:p>
          <a:p>
            <a:pPr lvl="3"/>
            <a:r>
              <a:rPr lang="en-US" dirty="0"/>
              <a:t>Fourth level</a:t>
            </a:r>
          </a:p>
          <a:p>
            <a:pPr lvl="4"/>
            <a:r>
              <a:rPr lang="en-US" dirty="0"/>
              <a:t>Fifth level</a:t>
            </a:r>
          </a:p>
        </p:txBody>
      </p:sp>
      <p:sp>
        <p:nvSpPr>
          <p:cNvPr id="8"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Tree>
    <p:extLst>
      <p:ext uri="{BB962C8B-B14F-4D97-AF65-F5344CB8AC3E}">
        <p14:creationId xmlns:p14="http://schemas.microsoft.com/office/powerpoint/2010/main" val="202144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rge Graphic">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3" name="Text Placeholder 2"/>
          <p:cNvSpPr>
            <a:spLocks noGrp="1"/>
          </p:cNvSpPr>
          <p:nvPr>
            <p:ph type="body" sz="quarter" idx="11" hasCustomPrompt="1"/>
          </p:nvPr>
        </p:nvSpPr>
        <p:spPr>
          <a:xfrm>
            <a:off x="533400" y="1189171"/>
            <a:ext cx="6629400" cy="868229"/>
          </a:xfrm>
          <a:prstGeom prst="rect">
            <a:avLst/>
          </a:prstGeom>
        </p:spPr>
        <p:txBody>
          <a:bodyPr/>
          <a:lstStyle>
            <a:lvl1pPr>
              <a:defRPr sz="4400" baseline="0">
                <a:solidFill>
                  <a:srgbClr val="002E3A"/>
                </a:solidFill>
                <a:latin typeface="Century Gothic" charset="0"/>
                <a:ea typeface="Century Gothic" charset="0"/>
                <a:cs typeface="Century Gothic" charset="0"/>
              </a:defRPr>
            </a:lvl1pPr>
          </a:lstStyle>
          <a:p>
            <a:pPr lvl="0"/>
            <a:r>
              <a:rPr lang="en-US" dirty="0"/>
              <a:t>Title for chart goes here</a:t>
            </a:r>
          </a:p>
        </p:txBody>
      </p:sp>
      <p:sp>
        <p:nvSpPr>
          <p:cNvPr id="5" name="Picture Placeholder 4"/>
          <p:cNvSpPr>
            <a:spLocks noGrp="1"/>
          </p:cNvSpPr>
          <p:nvPr>
            <p:ph type="pic" sz="quarter" idx="12"/>
          </p:nvPr>
        </p:nvSpPr>
        <p:spPr>
          <a:xfrm>
            <a:off x="543732" y="2354394"/>
            <a:ext cx="8991600" cy="4800600"/>
          </a:xfrm>
          <a:prstGeom prst="rect">
            <a:avLst/>
          </a:prstGeom>
        </p:spPr>
        <p:txBody>
          <a:bodyPr/>
          <a:lstStyle/>
          <a:p>
            <a:r>
              <a:rPr lang="en-US"/>
              <a:t>Drag picture to placeholder or click icon to add</a:t>
            </a:r>
          </a:p>
        </p:txBody>
      </p:sp>
      <p:sp>
        <p:nvSpPr>
          <p:cNvPr id="6"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Tree>
    <p:extLst>
      <p:ext uri="{BB962C8B-B14F-4D97-AF65-F5344CB8AC3E}">
        <p14:creationId xmlns:p14="http://schemas.microsoft.com/office/powerpoint/2010/main" val="406947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Final Slide">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1523" y="0"/>
            <a:ext cx="0" cy="1386840"/>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a:p>
        </p:txBody>
      </p:sp>
      <p:sp>
        <p:nvSpPr>
          <p:cNvPr id="10" name="object 5"/>
          <p:cNvSpPr/>
          <p:nvPr userDrawn="1"/>
        </p:nvSpPr>
        <p:spPr>
          <a:xfrm>
            <a:off x="0" y="0"/>
            <a:ext cx="10058400" cy="655028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E3B757"/>
          </a:solidFill>
        </p:spPr>
        <p:txBody>
          <a:bodyPr wrap="square" lIns="0" tIns="0" rIns="0" bIns="0" rtlCol="0"/>
          <a:lstStyle/>
          <a:p>
            <a:endParaRPr>
              <a:solidFill>
                <a:srgbClr val="A7BF39"/>
              </a:solidFill>
            </a:endParaRPr>
          </a:p>
        </p:txBody>
      </p:sp>
      <p:sp>
        <p:nvSpPr>
          <p:cNvPr id="5" name="Rectangle 4"/>
          <p:cNvSpPr/>
          <p:nvPr userDrawn="1"/>
        </p:nvSpPr>
        <p:spPr>
          <a:xfrm>
            <a:off x="685800" y="3124200"/>
            <a:ext cx="8077200" cy="2975173"/>
          </a:xfrm>
          <a:prstGeom prst="rect">
            <a:avLst/>
          </a:prstGeom>
        </p:spPr>
        <p:txBody>
          <a:bodyPr wrap="square">
            <a:spAutoFit/>
          </a:bodyPr>
          <a:lstStyle/>
          <a:p>
            <a:r>
              <a:rPr lang="en-US" sz="1800" kern="1200" dirty="0">
                <a:solidFill>
                  <a:schemeClr val="bg1"/>
                </a:solidFill>
                <a:effectLst/>
                <a:latin typeface="Century Gothic" charset="0"/>
                <a:ea typeface="Century Gothic" charset="0"/>
                <a:cs typeface="Century Gothic" charset="0"/>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12700" marR="819150">
              <a:lnSpc>
                <a:spcPts val="5200"/>
              </a:lnSpc>
            </a:pPr>
            <a:r>
              <a:rPr lang="en-US" sz="1800" b="1" dirty="0">
                <a:solidFill>
                  <a:srgbClr val="002E3A"/>
                </a:solidFill>
                <a:latin typeface="Century Gothic" charset="0"/>
                <a:ea typeface="Century Gothic" charset="0"/>
                <a:cs typeface="Century Gothic" charset="0"/>
              </a:rPr>
              <a:t>www.measureevaluation.org</a:t>
            </a:r>
          </a:p>
        </p:txBody>
      </p:sp>
      <p:sp>
        <p:nvSpPr>
          <p:cNvPr id="7" name="Rectangle 1"/>
          <p:cNvSpPr>
            <a:spLocks noChangeArrowheads="1"/>
          </p:cNvSpPr>
          <p:nvPr userDrawn="1"/>
        </p:nvSpPr>
        <p:spPr bwMode="auto">
          <a:xfrm>
            <a:off x="-762000" y="728269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5"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pic>
        <p:nvPicPr>
          <p:cNvPr id="9" name="Picture 8">
            <a:extLst>
              <a:ext uri="{FF2B5EF4-FFF2-40B4-BE49-F238E27FC236}">
                <a16:creationId xmlns:a16="http://schemas.microsoft.com/office/drawing/2014/main" id="{DC9E379E-27B2-4254-8EC5-8B2749F7A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6718410"/>
            <a:ext cx="792588" cy="765258"/>
          </a:xfrm>
          <a:prstGeom prst="rect">
            <a:avLst/>
          </a:prstGeom>
        </p:spPr>
      </p:pic>
      <p:pic>
        <p:nvPicPr>
          <p:cNvPr id="12" name="Picture 11">
            <a:extLst>
              <a:ext uri="{FF2B5EF4-FFF2-40B4-BE49-F238E27FC236}">
                <a16:creationId xmlns:a16="http://schemas.microsoft.com/office/drawing/2014/main" id="{60CC20A8-EDD6-497C-B761-2C7634877D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7800" y="6576125"/>
            <a:ext cx="1288528" cy="1101691"/>
          </a:xfrm>
          <a:prstGeom prst="rect">
            <a:avLst/>
          </a:prstGeom>
        </p:spPr>
      </p:pic>
      <p:pic>
        <p:nvPicPr>
          <p:cNvPr id="13" name="Picture 12">
            <a:extLst>
              <a:ext uri="{FF2B5EF4-FFF2-40B4-BE49-F238E27FC236}">
                <a16:creationId xmlns:a16="http://schemas.microsoft.com/office/drawing/2014/main" id="{DBEFB545-864E-4BB1-BA40-C00188FE49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16818" y="6704974"/>
            <a:ext cx="990600" cy="84399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1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0058400" cy="1190825"/>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12" name="Title 11"/>
          <p:cNvSpPr>
            <a:spLocks noGrp="1"/>
          </p:cNvSpPr>
          <p:nvPr>
            <p:ph type="title" hasCustomPrompt="1"/>
          </p:nvPr>
        </p:nvSpPr>
        <p:spPr>
          <a:xfrm>
            <a:off x="611769" y="366812"/>
            <a:ext cx="8674100" cy="1143000"/>
          </a:xfrm>
          <a:prstGeom prst="rect">
            <a:avLst/>
          </a:prstGeom>
        </p:spPr>
        <p:txBody>
          <a:bodyPr/>
          <a:lstStyle>
            <a:lvl1pPr>
              <a:defRPr sz="4800" b="1">
                <a:solidFill>
                  <a:srgbClr val="9DB4BE"/>
                </a:solidFill>
                <a:latin typeface="Futura LT Pro Book" panose="020B0502020204020303"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85800" y="2702611"/>
            <a:ext cx="8305800" cy="2590800"/>
          </a:xfrm>
          <a:prstGeom prst="rect">
            <a:avLst/>
          </a:prstGeom>
        </p:spPr>
        <p:txBody>
          <a:bodyPr/>
          <a:lstStyle>
            <a:lvl1pPr>
              <a:defRPr sz="2800">
                <a:solidFill>
                  <a:schemeClr val="tx1"/>
                </a:solidFill>
                <a:latin typeface="Futura LT Pro Book" panose="020B0502020204020303" pitchFamily="34" charset="0"/>
              </a:defRPr>
            </a:lvl1pPr>
            <a:lvl2pPr>
              <a:defRPr sz="2400">
                <a:solidFill>
                  <a:schemeClr val="tx1"/>
                </a:solidFill>
                <a:latin typeface="Futura LT Pro Book" panose="020B0502020204020303" pitchFamily="34" charset="0"/>
              </a:defRPr>
            </a:lvl2pPr>
            <a:lvl3pPr>
              <a:defRPr sz="2000">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5" name="Text Placeholder 24"/>
          <p:cNvSpPr>
            <a:spLocks noGrp="1"/>
          </p:cNvSpPr>
          <p:nvPr>
            <p:ph type="body" sz="quarter" idx="11" hasCustomPrompt="1"/>
          </p:nvPr>
        </p:nvSpPr>
        <p:spPr>
          <a:xfrm>
            <a:off x="561845" y="1024237"/>
            <a:ext cx="6629400" cy="1066800"/>
          </a:xfrm>
          <a:prstGeom prst="rect">
            <a:avLst/>
          </a:prstGeom>
        </p:spPr>
        <p:txBody>
          <a:bodyPr/>
          <a:lstStyle>
            <a:lvl1pPr>
              <a:defRPr sz="4400">
                <a:solidFill>
                  <a:srgbClr val="1E1860"/>
                </a:solidFill>
                <a:latin typeface="Futura LT Pro Book" panose="020B0502020204020303" pitchFamily="34" charset="0"/>
              </a:defRPr>
            </a:lvl1pPr>
          </a:lstStyle>
          <a:p>
            <a:pPr lvl="0"/>
            <a:r>
              <a:rPr lang="en-US" dirty="0"/>
              <a:t>Subtitle goes here</a:t>
            </a:r>
          </a:p>
        </p:txBody>
      </p:sp>
      <p:sp>
        <p:nvSpPr>
          <p:cNvPr id="2" name="Slide Number Placeholder 1">
            <a:extLst>
              <a:ext uri="{FF2B5EF4-FFF2-40B4-BE49-F238E27FC236}">
                <a16:creationId xmlns:a16="http://schemas.microsoft.com/office/drawing/2014/main" id="{D4BDFA0C-E80A-4094-A18A-4AC6DC5C1144}"/>
              </a:ext>
            </a:extLst>
          </p:cNvPr>
          <p:cNvSpPr>
            <a:spLocks noGrp="1"/>
          </p:cNvSpPr>
          <p:nvPr>
            <p:ph type="sldNum" sz="quarter" idx="12"/>
          </p:nvPr>
        </p:nvSpPr>
        <p:spPr/>
        <p:txBody>
          <a:bodyPr/>
          <a:lstStyle/>
          <a:p>
            <a:fld id="{1E3A08D3-AC1A-4FDC-8C0A-674E3B3BDE33}" type="slidenum">
              <a:rPr lang="en-US" smtClean="0"/>
              <a:t>‹#›</a:t>
            </a:fld>
            <a:endParaRPr lang="en-US"/>
          </a:p>
        </p:txBody>
      </p:sp>
    </p:spTree>
    <p:extLst>
      <p:ext uri="{BB962C8B-B14F-4D97-AF65-F5344CB8AC3E}">
        <p14:creationId xmlns:p14="http://schemas.microsoft.com/office/powerpoint/2010/main" val="100578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0058400" cy="12192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65" r:id="rId7"/>
    <p:sldLayoutId id="2147483683" r:id="rId8"/>
    <p:sldLayoutId id="2147483684" r:id="rId9"/>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txBox="1"/>
          <p:nvPr/>
        </p:nvSpPr>
        <p:spPr>
          <a:xfrm>
            <a:off x="609600" y="379900"/>
            <a:ext cx="9220200" cy="3334246"/>
          </a:xfrm>
          <a:prstGeom prst="rect">
            <a:avLst/>
          </a:prstGeom>
        </p:spPr>
        <p:txBody>
          <a:bodyPr vert="horz" wrap="square" lIns="0" tIns="0" rIns="0" bIns="0" rtlCol="0">
            <a:spAutoFit/>
          </a:bodyPr>
          <a:lstStyle/>
          <a:p>
            <a:pPr marL="12700">
              <a:lnSpc>
                <a:spcPts val="6495"/>
              </a:lnSpc>
            </a:pPr>
            <a:r>
              <a:rPr lang="en-US" sz="5700" b="1" spc="-265" dirty="0">
                <a:solidFill>
                  <a:srgbClr val="9DB4BE"/>
                </a:solidFill>
                <a:latin typeface="Century Gothic" charset="0"/>
                <a:ea typeface="Century Gothic" charset="0"/>
                <a:cs typeface="Century Gothic" charset="0"/>
              </a:rPr>
              <a:t>Module 1.2 </a:t>
            </a:r>
          </a:p>
          <a:p>
            <a:pPr marL="12700">
              <a:lnSpc>
                <a:spcPts val="6495"/>
              </a:lnSpc>
            </a:pPr>
            <a:r>
              <a:rPr lang="en-US" sz="5400" b="1" spc="-265" dirty="0">
                <a:solidFill>
                  <a:srgbClr val="002E3A"/>
                </a:solidFill>
                <a:latin typeface="Century Gothic" charset="0"/>
                <a:ea typeface="Century Gothic" charset="0"/>
                <a:cs typeface="Century Gothic" charset="0"/>
              </a:rPr>
              <a:t>Value of the Master Facility List</a:t>
            </a:r>
            <a:endParaRPr lang="en-US" sz="5400" dirty="0">
              <a:solidFill>
                <a:srgbClr val="002E3A"/>
              </a:solidFill>
              <a:latin typeface="Century Gothic" charset="0"/>
              <a:ea typeface="Century Gothic" charset="0"/>
              <a:cs typeface="Century Gothic" charset="0"/>
            </a:endParaRPr>
          </a:p>
          <a:p>
            <a:pPr marL="12700">
              <a:lnSpc>
                <a:spcPts val="6495"/>
              </a:lnSpc>
            </a:pPr>
            <a:endParaRPr lang="en-US" sz="5700" dirty="0">
              <a:solidFill>
                <a:schemeClr val="bg1"/>
              </a:solidFill>
              <a:latin typeface="Futura Lt BT" panose="020B0402020204020303" pitchFamily="34" charset="0"/>
              <a:cs typeface="Gill Sans MT"/>
            </a:endParaRPr>
          </a:p>
          <a:p>
            <a:pPr marL="12700">
              <a:lnSpc>
                <a:spcPts val="6495"/>
              </a:lnSpc>
            </a:pPr>
            <a:endParaRPr sz="5700" dirty="0">
              <a:solidFill>
                <a:srgbClr val="1E185F"/>
              </a:solidFill>
              <a:latin typeface="Futura Lt BT" panose="020B0402020204020303" pitchFamily="34" charset="0"/>
              <a:cs typeface="Gill Sans MT"/>
            </a:endParaRPr>
          </a:p>
        </p:txBody>
      </p:sp>
      <p:sp>
        <p:nvSpPr>
          <p:cNvPr id="6" name="object 9">
            <a:extLst>
              <a:ext uri="{FF2B5EF4-FFF2-40B4-BE49-F238E27FC236}">
                <a16:creationId xmlns:a16="http://schemas.microsoft.com/office/drawing/2014/main" id="{50E2CB36-C5BF-45B8-AE72-61EB7FBF73E5}"/>
              </a:ext>
            </a:extLst>
          </p:cNvPr>
          <p:cNvSpPr txBox="1"/>
          <p:nvPr/>
        </p:nvSpPr>
        <p:spPr>
          <a:xfrm>
            <a:off x="5311140" y="3815552"/>
            <a:ext cx="4715107" cy="2600712"/>
          </a:xfrm>
          <a:prstGeom prst="rect">
            <a:avLst/>
          </a:prstGeom>
        </p:spPr>
        <p:txBody>
          <a:bodyPr vert="horz" wrap="square" lIns="0" tIns="0" rIns="0" bIns="0" rtlCol="0">
            <a:spAutoFit/>
          </a:bodyPr>
          <a:lstStyle/>
          <a:p>
            <a:pPr marL="12700">
              <a:spcAft>
                <a:spcPts val="600"/>
              </a:spcAft>
            </a:pPr>
            <a:r>
              <a:rPr lang="en-US" sz="2800" b="1" dirty="0">
                <a:solidFill>
                  <a:srgbClr val="002E3A"/>
                </a:solidFill>
                <a:latin typeface="Century Gothic" charset="0"/>
                <a:ea typeface="Century Gothic" charset="0"/>
                <a:cs typeface="Century Gothic" charset="0"/>
              </a:rPr>
              <a:t>Rollout of Health Facility Registry/Master Facility List </a:t>
            </a:r>
            <a:br>
              <a:rPr lang="en-US" sz="2800" b="1" dirty="0">
                <a:solidFill>
                  <a:srgbClr val="002E3A"/>
                </a:solidFill>
                <a:latin typeface="Century Gothic" charset="0"/>
                <a:ea typeface="Century Gothic" charset="0"/>
                <a:cs typeface="Century Gothic" charset="0"/>
              </a:rPr>
            </a:br>
            <a:r>
              <a:rPr lang="en-US" sz="2800" b="1" dirty="0">
                <a:solidFill>
                  <a:srgbClr val="002E3A"/>
                </a:solidFill>
                <a:latin typeface="Century Gothic" charset="0"/>
                <a:ea typeface="Century Gothic" charset="0"/>
                <a:cs typeface="Century Gothic" charset="0"/>
              </a:rPr>
              <a:t>for States and Local Government Areas </a:t>
            </a:r>
            <a:br>
              <a:rPr lang="en-US" sz="2800" b="1" dirty="0">
                <a:solidFill>
                  <a:srgbClr val="002E3A"/>
                </a:solidFill>
                <a:latin typeface="Century Gothic" charset="0"/>
                <a:ea typeface="Century Gothic" charset="0"/>
                <a:cs typeface="Century Gothic" charset="0"/>
              </a:rPr>
            </a:br>
            <a:r>
              <a:rPr lang="en-US" sz="2800" b="1" dirty="0">
                <a:solidFill>
                  <a:srgbClr val="002E3A"/>
                </a:solidFill>
                <a:latin typeface="Century Gothic" charset="0"/>
                <a:ea typeface="Century Gothic" charset="0"/>
                <a:cs typeface="Century Gothic" charset="0"/>
              </a:rPr>
              <a:t>in Nigeria</a:t>
            </a:r>
          </a:p>
          <a:p>
            <a:pPr marL="12700"/>
            <a:r>
              <a:rPr lang="en-US" sz="2400">
                <a:solidFill>
                  <a:schemeClr val="bg1"/>
                </a:solidFill>
                <a:latin typeface="Century Gothic" charset="0"/>
                <a:ea typeface="Century Gothic" charset="0"/>
                <a:cs typeface="Century Gothic" charset="0"/>
              </a:rPr>
              <a:t>March </a:t>
            </a:r>
            <a:r>
              <a:rPr lang="en-US" sz="2400" dirty="0">
                <a:solidFill>
                  <a:schemeClr val="bg1"/>
                </a:solidFill>
                <a:latin typeface="Century Gothic" charset="0"/>
                <a:ea typeface="Century Gothic" charset="0"/>
                <a:cs typeface="Century Gothic" charset="0"/>
              </a:rPr>
              <a:t>2019</a:t>
            </a:r>
            <a:endParaRPr lang="en-US" sz="1600" dirty="0">
              <a:solidFill>
                <a:schemeClr val="bg1"/>
              </a:solidFill>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CD8C9C3F-A73A-48DF-8C99-9B6344B556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74" y="2775816"/>
            <a:ext cx="5217829" cy="3652480"/>
          </a:xfrm>
          <a:prstGeom prst="rect">
            <a:avLst/>
          </a:prstGeom>
        </p:spPr>
      </p:pic>
    </p:spTree>
    <p:extLst>
      <p:ext uri="{BB962C8B-B14F-4D97-AF65-F5344CB8AC3E}">
        <p14:creationId xmlns:p14="http://schemas.microsoft.com/office/powerpoint/2010/main" val="1152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EE20-78F8-46FC-AA26-2AB5635DA24B}"/>
              </a:ext>
            </a:extLst>
          </p:cNvPr>
          <p:cNvSpPr>
            <a:spLocks noGrp="1"/>
          </p:cNvSpPr>
          <p:nvPr>
            <p:ph type="title"/>
          </p:nvPr>
        </p:nvSpPr>
        <p:spPr/>
        <p:txBody>
          <a:bodyPr/>
          <a:lstStyle/>
          <a:p>
            <a:r>
              <a:rPr lang="en-US" dirty="0"/>
              <a:t>Other potential uses of MFL</a:t>
            </a:r>
          </a:p>
        </p:txBody>
      </p:sp>
      <p:sp>
        <p:nvSpPr>
          <p:cNvPr id="3" name="Text Placeholder 2">
            <a:extLst>
              <a:ext uri="{FF2B5EF4-FFF2-40B4-BE49-F238E27FC236}">
                <a16:creationId xmlns:a16="http://schemas.microsoft.com/office/drawing/2014/main" id="{83749842-9761-4370-8BF2-C22C847E3A66}"/>
              </a:ext>
            </a:extLst>
          </p:cNvPr>
          <p:cNvSpPr>
            <a:spLocks noGrp="1"/>
          </p:cNvSpPr>
          <p:nvPr>
            <p:ph type="body" sz="quarter" idx="10"/>
          </p:nvPr>
        </p:nvSpPr>
        <p:spPr>
          <a:xfrm>
            <a:off x="880695" y="2016810"/>
            <a:ext cx="8429755" cy="4688790"/>
          </a:xfrm>
        </p:spPr>
        <p:txBody>
          <a:bodyPr/>
          <a:lstStyle/>
          <a:p>
            <a:pPr marL="457200" indent="-457200">
              <a:lnSpc>
                <a:spcPts val="4400"/>
              </a:lnSpc>
              <a:spcBef>
                <a:spcPts val="1800"/>
              </a:spcBef>
              <a:buFont typeface="Wingdings" panose="05000000000000000000" pitchFamily="2" charset="2"/>
              <a:buChar char="§"/>
            </a:pPr>
            <a:r>
              <a:rPr lang="en-US" sz="3200" dirty="0"/>
              <a:t>Strengthens provider referrals </a:t>
            </a:r>
            <a:br>
              <a:rPr lang="en-US" sz="3200" dirty="0"/>
            </a:br>
            <a:r>
              <a:rPr lang="en-US" sz="3200" dirty="0"/>
              <a:t>to specialized facilities</a:t>
            </a:r>
          </a:p>
          <a:p>
            <a:pPr marL="457200" indent="-457200">
              <a:lnSpc>
                <a:spcPts val="4400"/>
              </a:lnSpc>
              <a:spcBef>
                <a:spcPts val="1800"/>
              </a:spcBef>
              <a:buFont typeface="Wingdings" panose="05000000000000000000" pitchFamily="2" charset="2"/>
              <a:buChar char="§"/>
            </a:pPr>
            <a:r>
              <a:rPr lang="en-US" sz="3200" dirty="0"/>
              <a:t>Allows the general public to access </a:t>
            </a:r>
            <a:br>
              <a:rPr lang="en-US" sz="3200" dirty="0"/>
            </a:br>
            <a:r>
              <a:rPr lang="en-US" sz="3200" dirty="0"/>
              <a:t>a list of facilities when seeking care </a:t>
            </a:r>
          </a:p>
          <a:p>
            <a:pPr marL="457200" indent="-457200">
              <a:lnSpc>
                <a:spcPts val="4400"/>
              </a:lnSpc>
              <a:spcBef>
                <a:spcPts val="1800"/>
              </a:spcBef>
              <a:buFont typeface="Wingdings" panose="05000000000000000000" pitchFamily="2" charset="2"/>
              <a:buChar char="§"/>
            </a:pPr>
            <a:r>
              <a:rPr lang="en-US" sz="3200" dirty="0"/>
              <a:t>During natural disasters or disease outbreaks, lets first responders know where health facilities are located and what services are available </a:t>
            </a:r>
          </a:p>
        </p:txBody>
      </p:sp>
    </p:spTree>
    <p:extLst>
      <p:ext uri="{BB962C8B-B14F-4D97-AF65-F5344CB8AC3E}">
        <p14:creationId xmlns:p14="http://schemas.microsoft.com/office/powerpoint/2010/main" val="140433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EE20-78F8-46FC-AA26-2AB5635DA24B}"/>
              </a:ext>
            </a:extLst>
          </p:cNvPr>
          <p:cNvSpPr>
            <a:spLocks noGrp="1"/>
          </p:cNvSpPr>
          <p:nvPr>
            <p:ph type="title"/>
          </p:nvPr>
        </p:nvSpPr>
        <p:spPr/>
        <p:txBody>
          <a:bodyPr/>
          <a:lstStyle/>
          <a:p>
            <a:r>
              <a:rPr lang="en-US" dirty="0"/>
              <a:t>Other potential uses of MFL</a:t>
            </a:r>
          </a:p>
        </p:txBody>
      </p:sp>
      <p:sp>
        <p:nvSpPr>
          <p:cNvPr id="3" name="Text Placeholder 2">
            <a:extLst>
              <a:ext uri="{FF2B5EF4-FFF2-40B4-BE49-F238E27FC236}">
                <a16:creationId xmlns:a16="http://schemas.microsoft.com/office/drawing/2014/main" id="{83749842-9761-4370-8BF2-C22C847E3A66}"/>
              </a:ext>
            </a:extLst>
          </p:cNvPr>
          <p:cNvSpPr>
            <a:spLocks noGrp="1"/>
          </p:cNvSpPr>
          <p:nvPr>
            <p:ph type="body" sz="quarter" idx="10"/>
          </p:nvPr>
        </p:nvSpPr>
        <p:spPr>
          <a:xfrm>
            <a:off x="838200" y="2133600"/>
            <a:ext cx="8915399" cy="4993590"/>
          </a:xfrm>
        </p:spPr>
        <p:txBody>
          <a:bodyPr/>
          <a:lstStyle/>
          <a:p>
            <a:pPr marL="457200" indent="-457200">
              <a:lnSpc>
                <a:spcPts val="4400"/>
              </a:lnSpc>
              <a:spcBef>
                <a:spcPts val="1800"/>
              </a:spcBef>
              <a:spcAft>
                <a:spcPts val="600"/>
              </a:spcAft>
              <a:buFont typeface="Wingdings" panose="05000000000000000000" pitchFamily="2" charset="2"/>
              <a:buChar char="§"/>
            </a:pPr>
            <a:r>
              <a:rPr lang="en-US" sz="3200" dirty="0"/>
              <a:t>Provides researchers a sampling frame </a:t>
            </a:r>
            <a:br>
              <a:rPr lang="en-US" sz="3200" dirty="0"/>
            </a:br>
            <a:r>
              <a:rPr lang="en-US" sz="3200" dirty="0"/>
              <a:t>for health facility surveys</a:t>
            </a:r>
          </a:p>
          <a:p>
            <a:pPr marL="457200" indent="-457200">
              <a:lnSpc>
                <a:spcPts val="4400"/>
              </a:lnSpc>
              <a:spcBef>
                <a:spcPts val="1800"/>
              </a:spcBef>
              <a:spcAft>
                <a:spcPts val="600"/>
              </a:spcAft>
              <a:buFont typeface="Wingdings" panose="05000000000000000000" pitchFamily="2" charset="2"/>
              <a:buChar char="§"/>
            </a:pPr>
            <a:r>
              <a:rPr lang="en-US" sz="3200" dirty="0"/>
              <a:t>Makes it possible to visualize facility distribution; for example:</a:t>
            </a:r>
          </a:p>
          <a:p>
            <a:pPr marL="1371600" lvl="2" indent="-574675">
              <a:lnSpc>
                <a:spcPts val="4400"/>
              </a:lnSpc>
              <a:spcBef>
                <a:spcPts val="1800"/>
              </a:spcBef>
              <a:spcAft>
                <a:spcPts val="600"/>
              </a:spcAft>
              <a:buFont typeface="Wingdings" panose="05000000000000000000" pitchFamily="2" charset="2"/>
              <a:buChar char="ü"/>
              <a:tabLst>
                <a:tab pos="738188" algn="l"/>
              </a:tabLst>
            </a:pPr>
            <a:r>
              <a:rPr lang="en-US" sz="3200" dirty="0"/>
              <a:t>Proximity of health facilities</a:t>
            </a:r>
          </a:p>
          <a:p>
            <a:pPr marL="1371600" lvl="2" indent="-574675">
              <a:lnSpc>
                <a:spcPts val="4400"/>
              </a:lnSpc>
              <a:spcBef>
                <a:spcPts val="1800"/>
              </a:spcBef>
              <a:spcAft>
                <a:spcPts val="600"/>
              </a:spcAft>
              <a:buFont typeface="Wingdings" panose="05000000000000000000" pitchFamily="2" charset="2"/>
              <a:buChar char="ü"/>
              <a:tabLst>
                <a:tab pos="738188" algn="l"/>
              </a:tabLst>
            </a:pPr>
            <a:r>
              <a:rPr lang="en-US" sz="3200" dirty="0"/>
              <a:t>Private vs. public facilities</a:t>
            </a:r>
          </a:p>
          <a:p>
            <a:pPr marL="800100" lvl="1" indent="-342900">
              <a:lnSpc>
                <a:spcPts val="4400"/>
              </a:lnSpc>
              <a:spcBef>
                <a:spcPts val="1800"/>
              </a:spcBef>
              <a:spcAft>
                <a:spcPts val="600"/>
              </a:spcAft>
              <a:buFont typeface="Arial" panose="020B0604020202020204" pitchFamily="34" charset="0"/>
              <a:buChar char="•"/>
            </a:pPr>
            <a:endParaRPr lang="en-US" dirty="0"/>
          </a:p>
          <a:p>
            <a:pPr marL="342900" indent="-342900">
              <a:spcBef>
                <a:spcPts val="1800"/>
              </a:spcBef>
              <a:buFont typeface="Arial" panose="020B0604020202020204" pitchFamily="34" charset="0"/>
              <a:buChar char="•"/>
            </a:pPr>
            <a:endParaRPr lang="en-US" dirty="0"/>
          </a:p>
        </p:txBody>
      </p:sp>
    </p:spTree>
    <p:extLst>
      <p:ext uri="{BB962C8B-B14F-4D97-AF65-F5344CB8AC3E}">
        <p14:creationId xmlns:p14="http://schemas.microsoft.com/office/powerpoint/2010/main" val="96577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13BD-7441-40E0-96DA-F9F352365336}"/>
              </a:ext>
            </a:extLst>
          </p:cNvPr>
          <p:cNvSpPr>
            <a:spLocks noGrp="1"/>
          </p:cNvSpPr>
          <p:nvPr>
            <p:ph type="title"/>
          </p:nvPr>
        </p:nvSpPr>
        <p:spPr>
          <a:xfrm>
            <a:off x="572375" y="381000"/>
            <a:ext cx="8724024" cy="1143000"/>
          </a:xfrm>
        </p:spPr>
        <p:txBody>
          <a:bodyPr/>
          <a:lstStyle/>
          <a:p>
            <a:r>
              <a:rPr lang="en-US" dirty="0"/>
              <a:t>Proximity of primary</a:t>
            </a:r>
          </a:p>
        </p:txBody>
      </p:sp>
      <p:sp>
        <p:nvSpPr>
          <p:cNvPr id="4" name="Text Placeholder 3">
            <a:extLst>
              <a:ext uri="{FF2B5EF4-FFF2-40B4-BE49-F238E27FC236}">
                <a16:creationId xmlns:a16="http://schemas.microsoft.com/office/drawing/2014/main" id="{2B26C2C8-0DEC-4B21-8E0C-93F54D38121F}"/>
              </a:ext>
            </a:extLst>
          </p:cNvPr>
          <p:cNvSpPr>
            <a:spLocks noGrp="1"/>
          </p:cNvSpPr>
          <p:nvPr>
            <p:ph type="body" sz="quarter" idx="11"/>
          </p:nvPr>
        </p:nvSpPr>
        <p:spPr>
          <a:xfrm>
            <a:off x="561844" y="1091205"/>
            <a:ext cx="9267956" cy="837214"/>
          </a:xfrm>
        </p:spPr>
        <p:txBody>
          <a:bodyPr/>
          <a:lstStyle/>
          <a:p>
            <a:r>
              <a:rPr lang="en-US" dirty="0"/>
              <a:t>health facilities in Abia</a:t>
            </a:r>
            <a:endParaRPr lang="en-US" dirty="0">
              <a:solidFill>
                <a:srgbClr val="FF0000"/>
              </a:solidFill>
            </a:endParaRPr>
          </a:p>
        </p:txBody>
      </p:sp>
      <p:pic>
        <p:nvPicPr>
          <p:cNvPr id="9" name="Picture 8">
            <a:extLst>
              <a:ext uri="{FF2B5EF4-FFF2-40B4-BE49-F238E27FC236}">
                <a16:creationId xmlns:a16="http://schemas.microsoft.com/office/drawing/2014/main" id="{FD1D24DA-5A5A-4C90-8E1C-97416979D8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39"/>
          <a:stretch/>
        </p:blipFill>
        <p:spPr>
          <a:xfrm>
            <a:off x="680455" y="1828800"/>
            <a:ext cx="8697490" cy="5852160"/>
          </a:xfrm>
          <a:prstGeom prst="rect">
            <a:avLst/>
          </a:prstGeom>
        </p:spPr>
      </p:pic>
    </p:spTree>
    <p:extLst>
      <p:ext uri="{BB962C8B-B14F-4D97-AF65-F5344CB8AC3E}">
        <p14:creationId xmlns:p14="http://schemas.microsoft.com/office/powerpoint/2010/main" val="162795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13BD-7441-40E0-96DA-F9F352365336}"/>
              </a:ext>
            </a:extLst>
          </p:cNvPr>
          <p:cNvSpPr>
            <a:spLocks noGrp="1"/>
          </p:cNvSpPr>
          <p:nvPr>
            <p:ph type="title"/>
          </p:nvPr>
        </p:nvSpPr>
        <p:spPr>
          <a:xfrm>
            <a:off x="561845" y="366812"/>
            <a:ext cx="8724024" cy="837214"/>
          </a:xfrm>
        </p:spPr>
        <p:txBody>
          <a:bodyPr/>
          <a:lstStyle/>
          <a:p>
            <a:r>
              <a:rPr lang="en-US" dirty="0"/>
              <a:t>Proximity of secondary</a:t>
            </a:r>
          </a:p>
        </p:txBody>
      </p:sp>
      <p:sp>
        <p:nvSpPr>
          <p:cNvPr id="4" name="Text Placeholder 3">
            <a:extLst>
              <a:ext uri="{FF2B5EF4-FFF2-40B4-BE49-F238E27FC236}">
                <a16:creationId xmlns:a16="http://schemas.microsoft.com/office/drawing/2014/main" id="{2B26C2C8-0DEC-4B21-8E0C-93F54D38121F}"/>
              </a:ext>
            </a:extLst>
          </p:cNvPr>
          <p:cNvSpPr>
            <a:spLocks noGrp="1"/>
          </p:cNvSpPr>
          <p:nvPr>
            <p:ph type="body" sz="quarter" idx="11"/>
          </p:nvPr>
        </p:nvSpPr>
        <p:spPr>
          <a:xfrm>
            <a:off x="561844" y="1091205"/>
            <a:ext cx="8734555" cy="837214"/>
          </a:xfrm>
        </p:spPr>
        <p:txBody>
          <a:bodyPr/>
          <a:lstStyle/>
          <a:p>
            <a:r>
              <a:rPr lang="en-US" dirty="0"/>
              <a:t>health facilities</a:t>
            </a:r>
          </a:p>
        </p:txBody>
      </p:sp>
      <p:pic>
        <p:nvPicPr>
          <p:cNvPr id="6" name="Picture 5">
            <a:extLst>
              <a:ext uri="{FF2B5EF4-FFF2-40B4-BE49-F238E27FC236}">
                <a16:creationId xmlns:a16="http://schemas.microsoft.com/office/drawing/2014/main" id="{B270B9BE-3CC3-4426-9B11-D535EC9B75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 b="2444"/>
          <a:stretch/>
        </p:blipFill>
        <p:spPr>
          <a:xfrm>
            <a:off x="663360" y="1901380"/>
            <a:ext cx="8731679" cy="5760720"/>
          </a:xfrm>
          <a:prstGeom prst="rect">
            <a:avLst/>
          </a:prstGeom>
        </p:spPr>
      </p:pic>
    </p:spTree>
    <p:extLst>
      <p:ext uri="{BB962C8B-B14F-4D97-AF65-F5344CB8AC3E}">
        <p14:creationId xmlns:p14="http://schemas.microsoft.com/office/powerpoint/2010/main" val="229569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13BD-7441-40E0-96DA-F9F352365336}"/>
              </a:ext>
            </a:extLst>
          </p:cNvPr>
          <p:cNvSpPr>
            <a:spLocks noGrp="1"/>
          </p:cNvSpPr>
          <p:nvPr>
            <p:ph type="title"/>
          </p:nvPr>
        </p:nvSpPr>
        <p:spPr>
          <a:xfrm>
            <a:off x="561845" y="366812"/>
            <a:ext cx="8724024" cy="837214"/>
          </a:xfrm>
        </p:spPr>
        <p:txBody>
          <a:bodyPr/>
          <a:lstStyle/>
          <a:p>
            <a:r>
              <a:rPr lang="en-US" dirty="0"/>
              <a:t>Proximity of tertiary</a:t>
            </a:r>
          </a:p>
        </p:txBody>
      </p:sp>
      <p:sp>
        <p:nvSpPr>
          <p:cNvPr id="4" name="Text Placeholder 3">
            <a:extLst>
              <a:ext uri="{FF2B5EF4-FFF2-40B4-BE49-F238E27FC236}">
                <a16:creationId xmlns:a16="http://schemas.microsoft.com/office/drawing/2014/main" id="{2B26C2C8-0DEC-4B21-8E0C-93F54D38121F}"/>
              </a:ext>
            </a:extLst>
          </p:cNvPr>
          <p:cNvSpPr>
            <a:spLocks noGrp="1"/>
          </p:cNvSpPr>
          <p:nvPr>
            <p:ph type="body" sz="quarter" idx="11"/>
          </p:nvPr>
        </p:nvSpPr>
        <p:spPr>
          <a:xfrm>
            <a:off x="561844" y="1091205"/>
            <a:ext cx="8734555" cy="837214"/>
          </a:xfrm>
        </p:spPr>
        <p:txBody>
          <a:bodyPr/>
          <a:lstStyle/>
          <a:p>
            <a:r>
              <a:rPr lang="en-US" dirty="0"/>
              <a:t>health facilities</a:t>
            </a:r>
          </a:p>
        </p:txBody>
      </p:sp>
      <p:pic>
        <p:nvPicPr>
          <p:cNvPr id="6" name="Picture 5">
            <a:extLst>
              <a:ext uri="{FF2B5EF4-FFF2-40B4-BE49-F238E27FC236}">
                <a16:creationId xmlns:a16="http://schemas.microsoft.com/office/drawing/2014/main" id="{1108D3F5-7DDB-4D2F-AB7F-AB4F932CB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85"/>
          <a:stretch/>
        </p:blipFill>
        <p:spPr>
          <a:xfrm>
            <a:off x="676221" y="1828800"/>
            <a:ext cx="8495272" cy="5852160"/>
          </a:xfrm>
          <a:prstGeom prst="rect">
            <a:avLst/>
          </a:prstGeom>
        </p:spPr>
      </p:pic>
    </p:spTree>
    <p:extLst>
      <p:ext uri="{BB962C8B-B14F-4D97-AF65-F5344CB8AC3E}">
        <p14:creationId xmlns:p14="http://schemas.microsoft.com/office/powerpoint/2010/main" val="172339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13BD-7441-40E0-96DA-F9F352365336}"/>
              </a:ext>
            </a:extLst>
          </p:cNvPr>
          <p:cNvSpPr>
            <a:spLocks noGrp="1"/>
          </p:cNvSpPr>
          <p:nvPr>
            <p:ph type="title"/>
          </p:nvPr>
        </p:nvSpPr>
        <p:spPr/>
        <p:txBody>
          <a:bodyPr/>
          <a:lstStyle/>
          <a:p>
            <a:r>
              <a:rPr lang="en-US" dirty="0"/>
              <a:t>Distribution of</a:t>
            </a:r>
          </a:p>
        </p:txBody>
      </p:sp>
      <p:sp>
        <p:nvSpPr>
          <p:cNvPr id="4" name="Text Placeholder 3">
            <a:extLst>
              <a:ext uri="{FF2B5EF4-FFF2-40B4-BE49-F238E27FC236}">
                <a16:creationId xmlns:a16="http://schemas.microsoft.com/office/drawing/2014/main" id="{2B26C2C8-0DEC-4B21-8E0C-93F54D38121F}"/>
              </a:ext>
            </a:extLst>
          </p:cNvPr>
          <p:cNvSpPr>
            <a:spLocks noGrp="1"/>
          </p:cNvSpPr>
          <p:nvPr>
            <p:ph type="body" sz="quarter" idx="11"/>
          </p:nvPr>
        </p:nvSpPr>
        <p:spPr>
          <a:xfrm>
            <a:off x="561844" y="1091205"/>
            <a:ext cx="9877556" cy="837214"/>
          </a:xfrm>
        </p:spPr>
        <p:txBody>
          <a:bodyPr/>
          <a:lstStyle/>
          <a:p>
            <a:r>
              <a:rPr lang="en-US" dirty="0"/>
              <a:t>public facilities vs. private facilities</a:t>
            </a:r>
          </a:p>
        </p:txBody>
      </p:sp>
      <p:pic>
        <p:nvPicPr>
          <p:cNvPr id="7" name="Picture 6">
            <a:extLst>
              <a:ext uri="{FF2B5EF4-FFF2-40B4-BE49-F238E27FC236}">
                <a16:creationId xmlns:a16="http://schemas.microsoft.com/office/drawing/2014/main" id="{12875649-AB10-4470-9961-91AD441C0E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08"/>
          <a:stretch/>
        </p:blipFill>
        <p:spPr>
          <a:xfrm>
            <a:off x="685995" y="1935480"/>
            <a:ext cx="8686410" cy="5760720"/>
          </a:xfrm>
          <a:prstGeom prst="rect">
            <a:avLst/>
          </a:prstGeom>
        </p:spPr>
      </p:pic>
    </p:spTree>
    <p:extLst>
      <p:ext uri="{BB962C8B-B14F-4D97-AF65-F5344CB8AC3E}">
        <p14:creationId xmlns:p14="http://schemas.microsoft.com/office/powerpoint/2010/main" val="239414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19200"/>
            <a:ext cx="6858000" cy="2514600"/>
          </a:xfrm>
          <a:prstGeom prst="rect">
            <a:avLst/>
          </a:prstGeom>
          <a:solidFill>
            <a:srgbClr val="E3B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311743C-CABD-4AF4-994E-96B292880B9D}"/>
              </a:ext>
            </a:extLst>
          </p:cNvPr>
          <p:cNvSpPr>
            <a:spLocks noGrp="1"/>
          </p:cNvSpPr>
          <p:nvPr>
            <p:ph type="body" sz="quarter" idx="11"/>
          </p:nvPr>
        </p:nvSpPr>
        <p:spPr>
          <a:xfrm>
            <a:off x="1524000" y="1219200"/>
            <a:ext cx="6858000" cy="2590799"/>
          </a:xfrm>
        </p:spPr>
        <p:txBody>
          <a:bodyPr/>
          <a:lstStyle/>
          <a:p>
            <a:pPr algn="ctr">
              <a:lnSpc>
                <a:spcPts val="5900"/>
              </a:lnSpc>
            </a:pPr>
            <a:endParaRPr lang="en-US" sz="5500" b="1" dirty="0">
              <a:solidFill>
                <a:srgbClr val="002E3A"/>
              </a:solidFill>
              <a:latin typeface="Century Gothic" panose="020B0502020202020204" pitchFamily="34" charset="0"/>
            </a:endParaRPr>
          </a:p>
          <a:p>
            <a:pPr algn="ctr">
              <a:lnSpc>
                <a:spcPts val="5900"/>
              </a:lnSpc>
            </a:pPr>
            <a:r>
              <a:rPr lang="en-US" sz="4800" b="1" dirty="0">
                <a:solidFill>
                  <a:srgbClr val="002E3A"/>
                </a:solidFill>
                <a:latin typeface="Century Gothic" panose="020B0502020202020204" pitchFamily="34" charset="0"/>
              </a:rPr>
              <a:t>Future perspectives</a:t>
            </a:r>
          </a:p>
        </p:txBody>
      </p:sp>
      <p:pic>
        <p:nvPicPr>
          <p:cNvPr id="5" name="Picture 4">
            <a:extLst>
              <a:ext uri="{FF2B5EF4-FFF2-40B4-BE49-F238E27FC236}">
                <a16:creationId xmlns:a16="http://schemas.microsoft.com/office/drawing/2014/main" id="{51038CAD-C660-4211-A81F-CFAD3E724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796" y="3962401"/>
            <a:ext cx="7576808" cy="3749040"/>
          </a:xfrm>
          <a:prstGeom prst="rect">
            <a:avLst/>
          </a:prstGeom>
        </p:spPr>
      </p:pic>
    </p:spTree>
    <p:extLst>
      <p:ext uri="{BB962C8B-B14F-4D97-AF65-F5344CB8AC3E}">
        <p14:creationId xmlns:p14="http://schemas.microsoft.com/office/powerpoint/2010/main" val="93992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B7AB9-0D46-4F6B-B547-24F4B0890D0F}"/>
              </a:ext>
            </a:extLst>
          </p:cNvPr>
          <p:cNvSpPr>
            <a:spLocks noGrp="1"/>
          </p:cNvSpPr>
          <p:nvPr>
            <p:ph type="title"/>
          </p:nvPr>
        </p:nvSpPr>
        <p:spPr>
          <a:xfrm>
            <a:off x="561845" y="366812"/>
            <a:ext cx="8724024" cy="837214"/>
          </a:xfrm>
        </p:spPr>
        <p:txBody>
          <a:bodyPr/>
          <a:lstStyle/>
          <a:p>
            <a:r>
              <a:rPr lang="en-US" dirty="0"/>
              <a:t>Integration of the district</a:t>
            </a:r>
          </a:p>
        </p:txBody>
      </p:sp>
      <p:sp>
        <p:nvSpPr>
          <p:cNvPr id="3" name="Text Placeholder 2">
            <a:extLst>
              <a:ext uri="{FF2B5EF4-FFF2-40B4-BE49-F238E27FC236}">
                <a16:creationId xmlns:a16="http://schemas.microsoft.com/office/drawing/2014/main" id="{514FCE13-CA4D-4335-8F6A-9506A2FC7809}"/>
              </a:ext>
            </a:extLst>
          </p:cNvPr>
          <p:cNvSpPr>
            <a:spLocks noGrp="1"/>
          </p:cNvSpPr>
          <p:nvPr>
            <p:ph type="body" sz="quarter" idx="10"/>
          </p:nvPr>
        </p:nvSpPr>
        <p:spPr>
          <a:xfrm>
            <a:off x="667188" y="2705068"/>
            <a:ext cx="8724024" cy="4764990"/>
          </a:xfrm>
        </p:spPr>
        <p:txBody>
          <a:bodyPr/>
          <a:lstStyle/>
          <a:p>
            <a:pPr marL="457200" indent="-398463">
              <a:lnSpc>
                <a:spcPts val="3400"/>
              </a:lnSpc>
              <a:spcBef>
                <a:spcPts val="1200"/>
              </a:spcBef>
              <a:buFont typeface="Wingdings" panose="05000000000000000000" pitchFamily="2" charset="2"/>
              <a:buChar char="§"/>
            </a:pPr>
            <a:r>
              <a:rPr lang="en-US" sz="2600" dirty="0"/>
              <a:t>The MFL technical working group identified the DHIS 2 as the priority system for integration.</a:t>
            </a:r>
          </a:p>
          <a:p>
            <a:pPr marL="457200" indent="-398463">
              <a:lnSpc>
                <a:spcPts val="3400"/>
              </a:lnSpc>
              <a:spcBef>
                <a:spcPts val="1200"/>
              </a:spcBef>
              <a:buFont typeface="Wingdings" panose="05000000000000000000" pitchFamily="2" charset="2"/>
              <a:buChar char="§"/>
            </a:pPr>
            <a:r>
              <a:rPr lang="en-US" sz="2600" dirty="0"/>
              <a:t>Successful integration with DHIS 2 may lead to integration with other health information systems. </a:t>
            </a:r>
          </a:p>
          <a:p>
            <a:pPr marL="457200" indent="-398463">
              <a:lnSpc>
                <a:spcPts val="3400"/>
              </a:lnSpc>
              <a:spcBef>
                <a:spcPts val="1200"/>
              </a:spcBef>
              <a:buFont typeface="Wingdings" panose="05000000000000000000" pitchFamily="2" charset="2"/>
              <a:buChar char="§"/>
            </a:pPr>
            <a:r>
              <a:rPr lang="en-US" sz="2600" dirty="0"/>
              <a:t>In an automated process, the DHIS 2 will check </a:t>
            </a:r>
            <a:br>
              <a:rPr lang="en-US" sz="2600" dirty="0"/>
            </a:br>
            <a:r>
              <a:rPr lang="en-US" sz="2600" dirty="0"/>
              <a:t>for discrepancies and then harmonize with </a:t>
            </a:r>
            <a:br>
              <a:rPr lang="en-US" sz="2600" dirty="0"/>
            </a:br>
            <a:r>
              <a:rPr lang="en-US" sz="2600" dirty="0"/>
              <a:t>the content of the MFL.</a:t>
            </a:r>
          </a:p>
          <a:p>
            <a:pPr marL="457200" indent="-398463">
              <a:lnSpc>
                <a:spcPts val="3400"/>
              </a:lnSpc>
              <a:spcBef>
                <a:spcPts val="1200"/>
              </a:spcBef>
              <a:buFont typeface="Wingdings" panose="05000000000000000000" pitchFamily="2" charset="2"/>
              <a:buChar char="§"/>
            </a:pPr>
            <a:r>
              <a:rPr lang="en-US" sz="2600" dirty="0"/>
              <a:t>Once the systems are linked, updates to the facility list will occur within the HFR and be </a:t>
            </a:r>
            <a:br>
              <a:rPr lang="en-US" sz="2600" dirty="0"/>
            </a:br>
            <a:r>
              <a:rPr lang="en-US" sz="2600" dirty="0"/>
              <a:t>shared with the DHIS 2. </a:t>
            </a:r>
          </a:p>
        </p:txBody>
      </p:sp>
      <p:sp>
        <p:nvSpPr>
          <p:cNvPr id="4" name="Text Placeholder 3">
            <a:extLst>
              <a:ext uri="{FF2B5EF4-FFF2-40B4-BE49-F238E27FC236}">
                <a16:creationId xmlns:a16="http://schemas.microsoft.com/office/drawing/2014/main" id="{1E1DF569-D678-4031-9884-6B8AF3342798}"/>
              </a:ext>
            </a:extLst>
          </p:cNvPr>
          <p:cNvSpPr>
            <a:spLocks noGrp="1"/>
          </p:cNvSpPr>
          <p:nvPr>
            <p:ph type="body" sz="quarter" idx="11"/>
          </p:nvPr>
        </p:nvSpPr>
        <p:spPr>
          <a:xfrm>
            <a:off x="561844" y="1204025"/>
            <a:ext cx="8505955" cy="1498585"/>
          </a:xfrm>
        </p:spPr>
        <p:txBody>
          <a:bodyPr/>
          <a:lstStyle/>
          <a:p>
            <a:pPr>
              <a:lnSpc>
                <a:spcPts val="4800"/>
              </a:lnSpc>
            </a:pPr>
            <a:r>
              <a:rPr lang="en-US" dirty="0"/>
              <a:t>health information software (DHIS 2) and HFR</a:t>
            </a:r>
          </a:p>
        </p:txBody>
      </p:sp>
    </p:spTree>
    <p:extLst>
      <p:ext uri="{BB962C8B-B14F-4D97-AF65-F5344CB8AC3E}">
        <p14:creationId xmlns:p14="http://schemas.microsoft.com/office/powerpoint/2010/main" val="3018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C47F4E-2C33-4696-86ED-E04455364D5E}"/>
              </a:ext>
            </a:extLst>
          </p:cNvPr>
          <p:cNvSpPr/>
          <p:nvPr/>
        </p:nvSpPr>
        <p:spPr>
          <a:xfrm>
            <a:off x="0" y="1143000"/>
            <a:ext cx="10058400" cy="6629400"/>
          </a:xfrm>
          <a:prstGeom prst="rect">
            <a:avLst/>
          </a:prstGeom>
          <a:solidFill>
            <a:srgbClr val="E3B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8509298-C770-4C0E-8CE8-BE3DC77A54EA}"/>
              </a:ext>
            </a:extLst>
          </p:cNvPr>
          <p:cNvPicPr>
            <a:picLocks noChangeAspect="1"/>
          </p:cNvPicPr>
          <p:nvPr/>
        </p:nvPicPr>
        <p:blipFill rotWithShape="1">
          <a:blip r:embed="rId2">
            <a:extLst>
              <a:ext uri="{28A0092B-C50C-407E-A947-70E740481C1C}">
                <a14:useLocalDpi xmlns:a14="http://schemas.microsoft.com/office/drawing/2010/main" val="0"/>
              </a:ext>
            </a:extLst>
          </a:blip>
          <a:srcRect l="5768" t="4609" r="19784"/>
          <a:stretch/>
        </p:blipFill>
        <p:spPr>
          <a:xfrm>
            <a:off x="2514600" y="1143000"/>
            <a:ext cx="7543800" cy="5006340"/>
          </a:xfrm>
          <a:prstGeom prst="rect">
            <a:avLst/>
          </a:prstGeom>
        </p:spPr>
      </p:pic>
      <p:sp>
        <p:nvSpPr>
          <p:cNvPr id="5" name="Title 1">
            <a:extLst>
              <a:ext uri="{FF2B5EF4-FFF2-40B4-BE49-F238E27FC236}">
                <a16:creationId xmlns:a16="http://schemas.microsoft.com/office/drawing/2014/main" id="{7531430A-CE77-43C9-86CD-51562530C17E}"/>
              </a:ext>
            </a:extLst>
          </p:cNvPr>
          <p:cNvSpPr>
            <a:spLocks noGrp="1"/>
          </p:cNvSpPr>
          <p:nvPr>
            <p:ph type="title"/>
          </p:nvPr>
        </p:nvSpPr>
        <p:spPr>
          <a:xfrm>
            <a:off x="561845" y="366812"/>
            <a:ext cx="8724024" cy="837214"/>
          </a:xfrm>
        </p:spPr>
        <p:txBody>
          <a:bodyPr/>
          <a:lstStyle/>
          <a:p>
            <a:r>
              <a:rPr lang="en-US" dirty="0"/>
              <a:t>Discussion</a:t>
            </a:r>
          </a:p>
        </p:txBody>
      </p:sp>
    </p:spTree>
    <p:extLst>
      <p:ext uri="{BB962C8B-B14F-4D97-AF65-F5344CB8AC3E}">
        <p14:creationId xmlns:p14="http://schemas.microsoft.com/office/powerpoint/2010/main" val="154928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7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Outline</a:t>
            </a:r>
          </a:p>
        </p:txBody>
      </p:sp>
      <p:sp>
        <p:nvSpPr>
          <p:cNvPr id="6" name="Text Placeholder 5"/>
          <p:cNvSpPr>
            <a:spLocks noGrp="1"/>
          </p:cNvSpPr>
          <p:nvPr>
            <p:ph type="body" sz="quarter" idx="10"/>
          </p:nvPr>
        </p:nvSpPr>
        <p:spPr>
          <a:xfrm>
            <a:off x="333245" y="2286000"/>
            <a:ext cx="9725155" cy="4536390"/>
          </a:xfrm>
        </p:spPr>
        <p:txBody>
          <a:bodyPr/>
          <a:lstStyle/>
          <a:p>
            <a:pPr marL="457200" indent="-457200">
              <a:spcAft>
                <a:spcPts val="2400"/>
              </a:spcAft>
              <a:buFont typeface="Wingdings" panose="05000000000000000000" pitchFamily="2" charset="2"/>
              <a:buChar char="§"/>
            </a:pPr>
            <a:r>
              <a:rPr lang="en-US" sz="3600" dirty="0"/>
              <a:t>Introduction</a:t>
            </a:r>
          </a:p>
          <a:p>
            <a:pPr marL="457200" indent="-457200">
              <a:spcAft>
                <a:spcPts val="2400"/>
              </a:spcAft>
              <a:buFont typeface="Wingdings" panose="05000000000000000000" pitchFamily="2" charset="2"/>
              <a:buChar char="§"/>
            </a:pPr>
            <a:r>
              <a:rPr lang="en-US" sz="3600" dirty="0"/>
              <a:t>Why invest in a master facility list (MFL)?</a:t>
            </a:r>
          </a:p>
          <a:p>
            <a:pPr marL="457200" indent="-457200">
              <a:spcAft>
                <a:spcPts val="2400"/>
              </a:spcAft>
              <a:buFont typeface="Wingdings" panose="05000000000000000000" pitchFamily="2" charset="2"/>
              <a:buChar char="§"/>
            </a:pPr>
            <a:r>
              <a:rPr lang="en-US" sz="3600" dirty="0"/>
              <a:t>Visualize distribution of health facilities</a:t>
            </a:r>
          </a:p>
          <a:p>
            <a:pPr marL="457200" indent="-457200">
              <a:spcAft>
                <a:spcPts val="2400"/>
              </a:spcAft>
              <a:buFont typeface="Wingdings" panose="05000000000000000000" pitchFamily="2" charset="2"/>
              <a:buChar char="§"/>
            </a:pPr>
            <a:r>
              <a:rPr lang="en-US" sz="3600" dirty="0"/>
              <a:t>Future perspectives</a:t>
            </a:r>
          </a:p>
          <a:p>
            <a:pPr marL="457200" indent="-457200">
              <a:spcAft>
                <a:spcPts val="2400"/>
              </a:spcAft>
              <a:buFont typeface="Wingdings" panose="05000000000000000000" pitchFamily="2" charset="2"/>
              <a:buChar char="§"/>
            </a:pPr>
            <a:r>
              <a:rPr lang="en-US" sz="3600" dirty="0"/>
              <a:t>Discussion</a:t>
            </a:r>
          </a:p>
          <a:p>
            <a:pPr>
              <a:spcAft>
                <a:spcPts val="600"/>
              </a:spcAft>
            </a:pPr>
            <a:endParaRPr lang="en-US" sz="3200" dirty="0"/>
          </a:p>
          <a:p>
            <a:pPr>
              <a:spcAft>
                <a:spcPts val="600"/>
              </a:spcAft>
            </a:pPr>
            <a:endParaRPr lang="en-US" sz="3200" dirty="0"/>
          </a:p>
          <a:p>
            <a:pPr>
              <a:spcAft>
                <a:spcPts val="600"/>
              </a:spcAft>
            </a:pPr>
            <a:endParaRPr lang="en-US" sz="3200" dirty="0"/>
          </a:p>
          <a:p>
            <a:pPr>
              <a:spcAft>
                <a:spcPts val="600"/>
              </a:spcAft>
            </a:pPr>
            <a:endParaRPr lang="en-US" sz="3200" dirty="0"/>
          </a:p>
        </p:txBody>
      </p:sp>
    </p:spTree>
    <p:extLst>
      <p:ext uri="{BB962C8B-B14F-4D97-AF65-F5344CB8AC3E}">
        <p14:creationId xmlns:p14="http://schemas.microsoft.com/office/powerpoint/2010/main" val="1152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0DF6D-5580-4E77-B7EB-15AFC1AA9D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10071308" cy="6858000"/>
          </a:xfrm>
          <a:prstGeom prst="rect">
            <a:avLst/>
          </a:prstGeom>
        </p:spPr>
      </p:pic>
      <p:sp>
        <p:nvSpPr>
          <p:cNvPr id="6" name="Title 4">
            <a:extLst>
              <a:ext uri="{FF2B5EF4-FFF2-40B4-BE49-F238E27FC236}">
                <a16:creationId xmlns:a16="http://schemas.microsoft.com/office/drawing/2014/main" id="{7B3CBB76-8806-4749-AF75-E47C09F92915}"/>
              </a:ext>
            </a:extLst>
          </p:cNvPr>
          <p:cNvSpPr>
            <a:spLocks noGrp="1"/>
          </p:cNvSpPr>
          <p:nvPr>
            <p:ph type="title"/>
          </p:nvPr>
        </p:nvSpPr>
        <p:spPr>
          <a:xfrm>
            <a:off x="561845" y="366812"/>
            <a:ext cx="8724024" cy="1143000"/>
          </a:xfrm>
        </p:spPr>
        <p:txBody>
          <a:bodyPr/>
          <a:lstStyle/>
          <a:p>
            <a:r>
              <a:rPr lang="en-US" dirty="0"/>
              <a:t>Introduction</a:t>
            </a:r>
            <a:br>
              <a:rPr lang="en-US" dirty="0"/>
            </a:br>
            <a:endParaRPr lang="en-US" dirty="0"/>
          </a:p>
        </p:txBody>
      </p:sp>
    </p:spTree>
    <p:extLst>
      <p:ext uri="{BB962C8B-B14F-4D97-AF65-F5344CB8AC3E}">
        <p14:creationId xmlns:p14="http://schemas.microsoft.com/office/powerpoint/2010/main" val="88531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6185-940A-496A-9A85-0C21C284FD60}"/>
              </a:ext>
            </a:extLst>
          </p:cNvPr>
          <p:cNvSpPr>
            <a:spLocks noGrp="1"/>
          </p:cNvSpPr>
          <p:nvPr>
            <p:ph type="title"/>
          </p:nvPr>
        </p:nvSpPr>
        <p:spPr/>
        <p:txBody>
          <a:bodyPr/>
          <a:lstStyle/>
          <a:p>
            <a:r>
              <a:rPr lang="en-US" dirty="0"/>
              <a:t>Nigeria MFL</a:t>
            </a:r>
          </a:p>
        </p:txBody>
      </p:sp>
      <p:sp>
        <p:nvSpPr>
          <p:cNvPr id="3" name="Text Placeholder 2">
            <a:extLst>
              <a:ext uri="{FF2B5EF4-FFF2-40B4-BE49-F238E27FC236}">
                <a16:creationId xmlns:a16="http://schemas.microsoft.com/office/drawing/2014/main" id="{F90CCD1C-83C9-48A0-975C-B2B5C15E80C3}"/>
              </a:ext>
            </a:extLst>
          </p:cNvPr>
          <p:cNvSpPr>
            <a:spLocks noGrp="1"/>
          </p:cNvSpPr>
          <p:nvPr>
            <p:ph type="body" sz="quarter" idx="10"/>
          </p:nvPr>
        </p:nvSpPr>
        <p:spPr>
          <a:xfrm>
            <a:off x="814322" y="1676400"/>
            <a:ext cx="8429755" cy="5867400"/>
          </a:xfrm>
        </p:spPr>
        <p:txBody>
          <a:bodyPr/>
          <a:lstStyle/>
          <a:p>
            <a:pPr marL="457200" indent="-457200">
              <a:spcBef>
                <a:spcPts val="1800"/>
              </a:spcBef>
              <a:buFont typeface="Wingdings" panose="05000000000000000000" pitchFamily="2" charset="2"/>
              <a:buChar char="§"/>
            </a:pPr>
            <a:r>
              <a:rPr lang="en-US" dirty="0"/>
              <a:t>This MFL is the result of harmonizing distinct lists into a single list.</a:t>
            </a:r>
          </a:p>
          <a:p>
            <a:pPr marL="457200" indent="-457200">
              <a:spcBef>
                <a:spcPts val="1800"/>
              </a:spcBef>
              <a:buFont typeface="Wingdings" panose="05000000000000000000" pitchFamily="2" charset="2"/>
              <a:buChar char="§"/>
            </a:pPr>
            <a:r>
              <a:rPr lang="en-US" dirty="0"/>
              <a:t>It is expected to have complete data for each health facility, including signature and service domains.</a:t>
            </a:r>
          </a:p>
          <a:p>
            <a:pPr marL="457200" indent="-457200">
              <a:spcBef>
                <a:spcPts val="1800"/>
              </a:spcBef>
              <a:buFont typeface="Wingdings" panose="05000000000000000000" pitchFamily="2" charset="2"/>
              <a:buChar char="§"/>
            </a:pPr>
            <a:r>
              <a:rPr lang="en-US" dirty="0"/>
              <a:t>Data are also expected to be of high quality (duly verified by appropriate officials) and to include accurate geocoordinates. </a:t>
            </a:r>
          </a:p>
          <a:p>
            <a:pPr marL="457200" indent="-457200">
              <a:spcBef>
                <a:spcPts val="1800"/>
              </a:spcBef>
              <a:buFont typeface="Wingdings" panose="05000000000000000000" pitchFamily="2" charset="2"/>
              <a:buChar char="§"/>
            </a:pPr>
            <a:r>
              <a:rPr lang="en-US" dirty="0"/>
              <a:t>The MFL is updated regularly and stored in the Health Facility Registry (HFR).</a:t>
            </a:r>
            <a:endParaRPr lang="en-US" sz="2400" dirty="0"/>
          </a:p>
        </p:txBody>
      </p:sp>
    </p:spTree>
    <p:extLst>
      <p:ext uri="{BB962C8B-B14F-4D97-AF65-F5344CB8AC3E}">
        <p14:creationId xmlns:p14="http://schemas.microsoft.com/office/powerpoint/2010/main" val="419302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3D87-97AA-4DAE-9E77-98E64AC435B1}"/>
              </a:ext>
            </a:extLst>
          </p:cNvPr>
          <p:cNvSpPr>
            <a:spLocks noGrp="1"/>
          </p:cNvSpPr>
          <p:nvPr>
            <p:ph type="title"/>
          </p:nvPr>
        </p:nvSpPr>
        <p:spPr/>
        <p:txBody>
          <a:bodyPr/>
          <a:lstStyle/>
          <a:p>
            <a:r>
              <a:rPr lang="en-US" dirty="0"/>
              <a:t>Who needs an MFL?</a:t>
            </a:r>
          </a:p>
        </p:txBody>
      </p:sp>
      <p:sp>
        <p:nvSpPr>
          <p:cNvPr id="3" name="Text Placeholder 2">
            <a:extLst>
              <a:ext uri="{FF2B5EF4-FFF2-40B4-BE49-F238E27FC236}">
                <a16:creationId xmlns:a16="http://schemas.microsoft.com/office/drawing/2014/main" id="{8825DD95-1EAC-48A1-9F94-F03B4B224315}"/>
              </a:ext>
            </a:extLst>
          </p:cNvPr>
          <p:cNvSpPr>
            <a:spLocks noGrp="1"/>
          </p:cNvSpPr>
          <p:nvPr>
            <p:ph type="body" sz="quarter" idx="10"/>
          </p:nvPr>
        </p:nvSpPr>
        <p:spPr>
          <a:xfrm>
            <a:off x="581722" y="1905000"/>
            <a:ext cx="9476678" cy="5760720"/>
          </a:xfrm>
        </p:spPr>
        <p:txBody>
          <a:bodyPr/>
          <a:lstStyle/>
          <a:p>
            <a:pPr>
              <a:spcAft>
                <a:spcPts val="600"/>
              </a:spcAft>
            </a:pPr>
            <a:r>
              <a:rPr lang="en-US" sz="3000" dirty="0"/>
              <a:t>Facility lists are used by a range of stakeholders:</a:t>
            </a:r>
          </a:p>
          <a:p>
            <a:pPr marL="569913" indent="-396875">
              <a:lnSpc>
                <a:spcPct val="114000"/>
              </a:lnSpc>
              <a:spcAft>
                <a:spcPts val="200"/>
              </a:spcAft>
              <a:buFont typeface="Wingdings" panose="05000000000000000000" pitchFamily="2" charset="2"/>
              <a:buChar char="§"/>
            </a:pPr>
            <a:r>
              <a:rPr lang="en-US" dirty="0"/>
              <a:t>Government for budgeting and allocation </a:t>
            </a:r>
            <a:br>
              <a:rPr lang="en-US" dirty="0"/>
            </a:br>
            <a:r>
              <a:rPr lang="en-US" dirty="0"/>
              <a:t>of health resources</a:t>
            </a:r>
          </a:p>
          <a:p>
            <a:pPr marL="569913" indent="-396875">
              <a:lnSpc>
                <a:spcPct val="114000"/>
              </a:lnSpc>
              <a:spcAft>
                <a:spcPts val="200"/>
              </a:spcAft>
              <a:buFont typeface="Wingdings" panose="05000000000000000000" pitchFamily="2" charset="2"/>
              <a:buChar char="§"/>
            </a:pPr>
            <a:r>
              <a:rPr lang="en-US" dirty="0"/>
              <a:t>Backbone for interoperability with other health management information systems (HMIS)</a:t>
            </a:r>
          </a:p>
          <a:p>
            <a:pPr marL="569913" indent="-396875">
              <a:lnSpc>
                <a:spcPct val="114000"/>
              </a:lnSpc>
              <a:spcAft>
                <a:spcPts val="200"/>
              </a:spcAft>
              <a:buFont typeface="Wingdings" panose="05000000000000000000" pitchFamily="2" charset="2"/>
              <a:buChar char="§"/>
            </a:pPr>
            <a:r>
              <a:rPr lang="en-US" dirty="0"/>
              <a:t>Disease surveillance </a:t>
            </a:r>
          </a:p>
          <a:p>
            <a:pPr marL="569913" indent="-396875">
              <a:lnSpc>
                <a:spcPct val="114000"/>
              </a:lnSpc>
              <a:spcAft>
                <a:spcPts val="200"/>
              </a:spcAft>
              <a:buFont typeface="Wingdings" panose="05000000000000000000" pitchFamily="2" charset="2"/>
              <a:buChar char="§"/>
            </a:pPr>
            <a:r>
              <a:rPr lang="en-US" dirty="0"/>
              <a:t>Human resource management</a:t>
            </a:r>
          </a:p>
          <a:p>
            <a:pPr marL="569913" indent="-396875">
              <a:lnSpc>
                <a:spcPct val="114000"/>
              </a:lnSpc>
              <a:spcAft>
                <a:spcPts val="200"/>
              </a:spcAft>
              <a:buFont typeface="Wingdings" panose="05000000000000000000" pitchFamily="2" charset="2"/>
              <a:buChar char="§"/>
            </a:pPr>
            <a:r>
              <a:rPr lang="en-US" dirty="0"/>
              <a:t>Supply chain management</a:t>
            </a:r>
          </a:p>
          <a:p>
            <a:pPr marL="569913" indent="-396875">
              <a:lnSpc>
                <a:spcPct val="114000"/>
              </a:lnSpc>
              <a:spcAft>
                <a:spcPts val="200"/>
              </a:spcAft>
              <a:buFont typeface="Wingdings" panose="05000000000000000000" pitchFamily="2" charset="2"/>
              <a:buChar char="§"/>
            </a:pPr>
            <a:r>
              <a:rPr lang="en-US" dirty="0"/>
              <a:t>Insurance companies</a:t>
            </a:r>
          </a:p>
          <a:p>
            <a:pPr marL="569913" indent="-396875">
              <a:lnSpc>
                <a:spcPct val="114000"/>
              </a:lnSpc>
              <a:spcAft>
                <a:spcPts val="200"/>
              </a:spcAft>
              <a:buFont typeface="Wingdings" panose="05000000000000000000" pitchFamily="2" charset="2"/>
              <a:buChar char="§"/>
            </a:pPr>
            <a:r>
              <a:rPr lang="en-US" dirty="0"/>
              <a:t>Donors planning coverage for interventions</a:t>
            </a:r>
          </a:p>
          <a:p>
            <a:pPr marL="569913" indent="-396875">
              <a:lnSpc>
                <a:spcPct val="114000"/>
              </a:lnSpc>
              <a:buFont typeface="Wingdings" panose="05000000000000000000" pitchFamily="2" charset="2"/>
              <a:buChar char="§"/>
            </a:pPr>
            <a:r>
              <a:rPr lang="en-US" dirty="0"/>
              <a:t>Researchers assessing heath system performance</a:t>
            </a:r>
            <a:endParaRPr lang="en-US" sz="2400" dirty="0"/>
          </a:p>
        </p:txBody>
      </p:sp>
      <p:sp>
        <p:nvSpPr>
          <p:cNvPr id="4" name="Text Placeholder 3">
            <a:extLst>
              <a:ext uri="{FF2B5EF4-FFF2-40B4-BE49-F238E27FC236}">
                <a16:creationId xmlns:a16="http://schemas.microsoft.com/office/drawing/2014/main" id="{93555EC8-4AFA-4108-9CF6-978168E0FFDF}"/>
              </a:ext>
            </a:extLst>
          </p:cNvPr>
          <p:cNvSpPr>
            <a:spLocks noGrp="1"/>
          </p:cNvSpPr>
          <p:nvPr>
            <p:ph type="body" sz="quarter" idx="11"/>
          </p:nvPr>
        </p:nvSpPr>
        <p:spPr>
          <a:xfrm>
            <a:off x="561844" y="1091205"/>
            <a:ext cx="9267955" cy="837214"/>
          </a:xfrm>
        </p:spPr>
        <p:txBody>
          <a:bodyPr/>
          <a:lstStyle/>
          <a:p>
            <a:r>
              <a:rPr lang="en-US" dirty="0"/>
              <a:t>Stakeholders</a:t>
            </a:r>
          </a:p>
        </p:txBody>
      </p:sp>
    </p:spTree>
    <p:extLst>
      <p:ext uri="{BB962C8B-B14F-4D97-AF65-F5344CB8AC3E}">
        <p14:creationId xmlns:p14="http://schemas.microsoft.com/office/powerpoint/2010/main" val="223840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3D87-97AA-4DAE-9E77-98E64AC435B1}"/>
              </a:ext>
            </a:extLst>
          </p:cNvPr>
          <p:cNvSpPr>
            <a:spLocks noGrp="1"/>
          </p:cNvSpPr>
          <p:nvPr>
            <p:ph type="title"/>
          </p:nvPr>
        </p:nvSpPr>
        <p:spPr>
          <a:xfrm>
            <a:off x="561844" y="310155"/>
            <a:ext cx="8724024" cy="941425"/>
          </a:xfrm>
        </p:spPr>
        <p:txBody>
          <a:bodyPr/>
          <a:lstStyle/>
          <a:p>
            <a:r>
              <a:rPr lang="en-US" dirty="0"/>
              <a:t>What happens when</a:t>
            </a:r>
          </a:p>
        </p:txBody>
      </p:sp>
      <p:sp>
        <p:nvSpPr>
          <p:cNvPr id="4" name="Text Placeholder 3">
            <a:extLst>
              <a:ext uri="{FF2B5EF4-FFF2-40B4-BE49-F238E27FC236}">
                <a16:creationId xmlns:a16="http://schemas.microsoft.com/office/drawing/2014/main" id="{93555EC8-4AFA-4108-9CF6-978168E0FFDF}"/>
              </a:ext>
            </a:extLst>
          </p:cNvPr>
          <p:cNvSpPr>
            <a:spLocks noGrp="1"/>
          </p:cNvSpPr>
          <p:nvPr>
            <p:ph type="body" sz="quarter" idx="11"/>
          </p:nvPr>
        </p:nvSpPr>
        <p:spPr>
          <a:xfrm>
            <a:off x="561844" y="1091205"/>
            <a:ext cx="9267955" cy="837214"/>
          </a:xfrm>
        </p:spPr>
        <p:txBody>
          <a:bodyPr/>
          <a:lstStyle/>
          <a:p>
            <a:r>
              <a:rPr lang="en-US" dirty="0"/>
              <a:t>an MFL is lacking?</a:t>
            </a:r>
          </a:p>
        </p:txBody>
      </p:sp>
      <p:pic>
        <p:nvPicPr>
          <p:cNvPr id="8" name="Graphic 7" descr="User">
            <a:extLst>
              <a:ext uri="{FF2B5EF4-FFF2-40B4-BE49-F238E27FC236}">
                <a16:creationId xmlns:a16="http://schemas.microsoft.com/office/drawing/2014/main" id="{E6394E1D-2021-46DF-806C-0592117263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2400" y="5486400"/>
            <a:ext cx="1447800" cy="1447800"/>
          </a:xfrm>
          <a:prstGeom prst="rect">
            <a:avLst/>
          </a:prstGeom>
        </p:spPr>
      </p:pic>
      <p:grpSp>
        <p:nvGrpSpPr>
          <p:cNvPr id="48" name="Group 47">
            <a:extLst>
              <a:ext uri="{FF2B5EF4-FFF2-40B4-BE49-F238E27FC236}">
                <a16:creationId xmlns:a16="http://schemas.microsoft.com/office/drawing/2014/main" id="{D1C9C767-9ABF-4A79-8BBA-9DE51C25F61F}"/>
              </a:ext>
            </a:extLst>
          </p:cNvPr>
          <p:cNvGrpSpPr/>
          <p:nvPr/>
        </p:nvGrpSpPr>
        <p:grpSpPr>
          <a:xfrm>
            <a:off x="259601" y="4526801"/>
            <a:ext cx="1721599" cy="1035799"/>
            <a:chOff x="259601" y="4526801"/>
            <a:chExt cx="1721599" cy="1035799"/>
          </a:xfrm>
        </p:grpSpPr>
        <p:pic>
          <p:nvPicPr>
            <p:cNvPr id="14" name="Graphic 13" descr="List">
              <a:extLst>
                <a:ext uri="{FF2B5EF4-FFF2-40B4-BE49-F238E27FC236}">
                  <a16:creationId xmlns:a16="http://schemas.microsoft.com/office/drawing/2014/main" id="{725A27C8-2780-4174-831B-4A105500D4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6800" y="4648200"/>
              <a:ext cx="914400" cy="914400"/>
            </a:xfrm>
            <a:prstGeom prst="rect">
              <a:avLst/>
            </a:prstGeom>
          </p:spPr>
        </p:pic>
        <p:pic>
          <p:nvPicPr>
            <p:cNvPr id="18" name="Graphic 17" descr="Arrow: Slight curve">
              <a:extLst>
                <a:ext uri="{FF2B5EF4-FFF2-40B4-BE49-F238E27FC236}">
                  <a16:creationId xmlns:a16="http://schemas.microsoft.com/office/drawing/2014/main" id="{8288D414-8849-428B-9CCC-933A670DDA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232173">
              <a:off x="259601" y="4526801"/>
              <a:ext cx="914400" cy="914400"/>
            </a:xfrm>
            <a:prstGeom prst="rect">
              <a:avLst/>
            </a:prstGeom>
          </p:spPr>
        </p:pic>
      </p:grpSp>
      <p:grpSp>
        <p:nvGrpSpPr>
          <p:cNvPr id="29" name="Group 28">
            <a:extLst>
              <a:ext uri="{FF2B5EF4-FFF2-40B4-BE49-F238E27FC236}">
                <a16:creationId xmlns:a16="http://schemas.microsoft.com/office/drawing/2014/main" id="{78746FD5-93BD-4B4D-91FB-42690F2FEB12}"/>
              </a:ext>
            </a:extLst>
          </p:cNvPr>
          <p:cNvGrpSpPr/>
          <p:nvPr/>
        </p:nvGrpSpPr>
        <p:grpSpPr>
          <a:xfrm flipH="1">
            <a:off x="2057400" y="3810000"/>
            <a:ext cx="2590800" cy="2590800"/>
            <a:chOff x="4876800" y="1905000"/>
            <a:chExt cx="2590800" cy="2590800"/>
          </a:xfrm>
        </p:grpSpPr>
        <p:pic>
          <p:nvPicPr>
            <p:cNvPr id="30" name="Graphic 29" descr="Thought bubble">
              <a:extLst>
                <a:ext uri="{FF2B5EF4-FFF2-40B4-BE49-F238E27FC236}">
                  <a16:creationId xmlns:a16="http://schemas.microsoft.com/office/drawing/2014/main" id="{359559B3-822D-4524-BA5B-7351607456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76800" y="1905000"/>
              <a:ext cx="2590800" cy="2590800"/>
            </a:xfrm>
            <a:prstGeom prst="rect">
              <a:avLst/>
            </a:prstGeom>
          </p:spPr>
        </p:pic>
        <p:sp>
          <p:nvSpPr>
            <p:cNvPr id="31" name="TextBox 30">
              <a:extLst>
                <a:ext uri="{FF2B5EF4-FFF2-40B4-BE49-F238E27FC236}">
                  <a16:creationId xmlns:a16="http://schemas.microsoft.com/office/drawing/2014/main" id="{53547E92-8A16-4DBC-A713-A345DAB12C1F}"/>
                </a:ext>
              </a:extLst>
            </p:cNvPr>
            <p:cNvSpPr txBox="1"/>
            <p:nvPr/>
          </p:nvSpPr>
          <p:spPr>
            <a:xfrm>
              <a:off x="5211222" y="2644758"/>
              <a:ext cx="1769558" cy="738664"/>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rPr>
                <a:t>I know! I’ll call my friend, he owes me a favor!</a:t>
              </a:r>
            </a:p>
          </p:txBody>
        </p:sp>
      </p:grpSp>
      <p:pic>
        <p:nvPicPr>
          <p:cNvPr id="6" name="Graphic 5" descr="Receiver">
            <a:extLst>
              <a:ext uri="{FF2B5EF4-FFF2-40B4-BE49-F238E27FC236}">
                <a16:creationId xmlns:a16="http://schemas.microsoft.com/office/drawing/2014/main" id="{3AD266EC-E45A-4052-B38F-B5929A4A56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7254418" flipH="1">
            <a:off x="4693857" y="5227257"/>
            <a:ext cx="1071949" cy="1071949"/>
          </a:xfrm>
          <a:prstGeom prst="rect">
            <a:avLst/>
          </a:prstGeom>
        </p:spPr>
      </p:pic>
      <p:grpSp>
        <p:nvGrpSpPr>
          <p:cNvPr id="37" name="Group 36">
            <a:extLst>
              <a:ext uri="{FF2B5EF4-FFF2-40B4-BE49-F238E27FC236}">
                <a16:creationId xmlns:a16="http://schemas.microsoft.com/office/drawing/2014/main" id="{3BE7A4CA-8FC8-43FE-A6E4-D7AC12EC48AD}"/>
              </a:ext>
            </a:extLst>
          </p:cNvPr>
          <p:cNvGrpSpPr/>
          <p:nvPr/>
        </p:nvGrpSpPr>
        <p:grpSpPr>
          <a:xfrm>
            <a:off x="6682237" y="1406615"/>
            <a:ext cx="2971800" cy="2743200"/>
            <a:chOff x="6400800" y="2590800"/>
            <a:chExt cx="2971800" cy="2743200"/>
          </a:xfrm>
        </p:grpSpPr>
        <p:pic>
          <p:nvPicPr>
            <p:cNvPr id="20" name="Graphic 19" descr="Home">
              <a:extLst>
                <a:ext uri="{FF2B5EF4-FFF2-40B4-BE49-F238E27FC236}">
                  <a16:creationId xmlns:a16="http://schemas.microsoft.com/office/drawing/2014/main" id="{3B59420C-22C8-4377-949E-FC5851C3F1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34200" y="3581400"/>
              <a:ext cx="1295400" cy="1295400"/>
            </a:xfrm>
            <a:prstGeom prst="rect">
              <a:avLst/>
            </a:prstGeom>
          </p:spPr>
        </p:pic>
        <p:pic>
          <p:nvPicPr>
            <p:cNvPr id="33" name="Graphic 32" descr="Home">
              <a:extLst>
                <a:ext uri="{FF2B5EF4-FFF2-40B4-BE49-F238E27FC236}">
                  <a16:creationId xmlns:a16="http://schemas.microsoft.com/office/drawing/2014/main" id="{872004DE-AC5F-4FF1-B32F-EB2EB435DC9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77200" y="3276600"/>
              <a:ext cx="1295400" cy="1295400"/>
            </a:xfrm>
            <a:prstGeom prst="rect">
              <a:avLst/>
            </a:prstGeom>
          </p:spPr>
        </p:pic>
        <p:pic>
          <p:nvPicPr>
            <p:cNvPr id="34" name="Graphic 33" descr="Home">
              <a:extLst>
                <a:ext uri="{FF2B5EF4-FFF2-40B4-BE49-F238E27FC236}">
                  <a16:creationId xmlns:a16="http://schemas.microsoft.com/office/drawing/2014/main" id="{AC76B526-6C3E-41CE-96C9-BCAFEDD1B25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15200" y="2819400"/>
              <a:ext cx="1295400" cy="1295400"/>
            </a:xfrm>
            <a:prstGeom prst="rect">
              <a:avLst/>
            </a:prstGeom>
          </p:spPr>
        </p:pic>
        <p:pic>
          <p:nvPicPr>
            <p:cNvPr id="35" name="Graphic 34" descr="Home">
              <a:extLst>
                <a:ext uri="{FF2B5EF4-FFF2-40B4-BE49-F238E27FC236}">
                  <a16:creationId xmlns:a16="http://schemas.microsoft.com/office/drawing/2014/main" id="{34A57BA5-7221-4C7C-853D-F7A2B40A13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72400" y="4038600"/>
              <a:ext cx="1295400" cy="1295400"/>
            </a:xfrm>
            <a:prstGeom prst="rect">
              <a:avLst/>
            </a:prstGeom>
          </p:spPr>
        </p:pic>
        <p:pic>
          <p:nvPicPr>
            <p:cNvPr id="36" name="Graphic 35" descr="Home">
              <a:extLst>
                <a:ext uri="{FF2B5EF4-FFF2-40B4-BE49-F238E27FC236}">
                  <a16:creationId xmlns:a16="http://schemas.microsoft.com/office/drawing/2014/main" id="{A5B420C7-CDC0-486E-8295-C5BD60DD0FB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00800" y="2590800"/>
              <a:ext cx="1295400" cy="1295400"/>
            </a:xfrm>
            <a:prstGeom prst="rect">
              <a:avLst/>
            </a:prstGeom>
          </p:spPr>
        </p:pic>
      </p:grpSp>
      <p:grpSp>
        <p:nvGrpSpPr>
          <p:cNvPr id="52" name="Group 51">
            <a:extLst>
              <a:ext uri="{FF2B5EF4-FFF2-40B4-BE49-F238E27FC236}">
                <a16:creationId xmlns:a16="http://schemas.microsoft.com/office/drawing/2014/main" id="{B1186596-304A-4E94-B1BB-853223AFA3CC}"/>
              </a:ext>
            </a:extLst>
          </p:cNvPr>
          <p:cNvGrpSpPr/>
          <p:nvPr/>
        </p:nvGrpSpPr>
        <p:grpSpPr>
          <a:xfrm>
            <a:off x="2209800" y="2139252"/>
            <a:ext cx="1605852" cy="1594548"/>
            <a:chOff x="2209800" y="2139252"/>
            <a:chExt cx="1605852" cy="1594548"/>
          </a:xfrm>
        </p:grpSpPr>
        <p:pic>
          <p:nvPicPr>
            <p:cNvPr id="40" name="Graphic 39" descr="Arrow: Slight curve">
              <a:extLst>
                <a:ext uri="{FF2B5EF4-FFF2-40B4-BE49-F238E27FC236}">
                  <a16:creationId xmlns:a16="http://schemas.microsoft.com/office/drawing/2014/main" id="{2E9D9810-0603-4DD0-90B7-E485871996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174497">
              <a:off x="2901252" y="2139252"/>
              <a:ext cx="914400" cy="914400"/>
            </a:xfrm>
            <a:prstGeom prst="rect">
              <a:avLst/>
            </a:prstGeom>
          </p:spPr>
        </p:pic>
        <p:pic>
          <p:nvPicPr>
            <p:cNvPr id="41" name="Graphic 40" descr="List">
              <a:extLst>
                <a:ext uri="{FF2B5EF4-FFF2-40B4-BE49-F238E27FC236}">
                  <a16:creationId xmlns:a16="http://schemas.microsoft.com/office/drawing/2014/main" id="{F6E096B4-9D79-4734-8C0C-F215AE5E9B6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09800" y="2819400"/>
              <a:ext cx="914400" cy="914400"/>
            </a:xfrm>
            <a:prstGeom prst="rect">
              <a:avLst/>
            </a:prstGeom>
          </p:spPr>
        </p:pic>
      </p:grpSp>
      <p:sp>
        <p:nvSpPr>
          <p:cNvPr id="42" name="Text Placeholder 2">
            <a:extLst>
              <a:ext uri="{FF2B5EF4-FFF2-40B4-BE49-F238E27FC236}">
                <a16:creationId xmlns:a16="http://schemas.microsoft.com/office/drawing/2014/main" id="{DF3F193F-C2A7-4BCA-BABA-9790AA99D7DB}"/>
              </a:ext>
            </a:extLst>
          </p:cNvPr>
          <p:cNvSpPr txBox="1">
            <a:spLocks/>
          </p:cNvSpPr>
          <p:nvPr/>
        </p:nvSpPr>
        <p:spPr>
          <a:xfrm>
            <a:off x="609600" y="5410199"/>
            <a:ext cx="2209799" cy="1573615"/>
          </a:xfrm>
          <a:prstGeom prst="rect">
            <a:avLst/>
          </a:prstGeom>
        </p:spPr>
        <p:txBody>
          <a:bodyPr/>
          <a:lstStyle>
            <a:lvl1pPr marL="0" eaLnBrk="1" hangingPunct="1">
              <a:defRPr sz="2800">
                <a:solidFill>
                  <a:schemeClr val="tx1"/>
                </a:solidFill>
                <a:latin typeface="Century Gothic" charset="0"/>
                <a:ea typeface="Century Gothic" charset="0"/>
                <a:cs typeface="Century Gothic" charset="0"/>
              </a:defRPr>
            </a:lvl1pPr>
            <a:lvl2pPr marL="457200" eaLnBrk="1" hangingPunct="1">
              <a:defRPr sz="2400">
                <a:solidFill>
                  <a:schemeClr val="tx1"/>
                </a:solidFill>
                <a:latin typeface="Century Gothic" charset="0"/>
                <a:ea typeface="Century Gothic" charset="0"/>
                <a:cs typeface="Century Gothic" charset="0"/>
              </a:defRPr>
            </a:lvl2pPr>
            <a:lvl3pPr marL="914400" eaLnBrk="1" hangingPunct="1">
              <a:defRPr sz="2000">
                <a:solidFill>
                  <a:schemeClr val="tx1"/>
                </a:solidFill>
                <a:latin typeface="Century Gothic" charset="0"/>
                <a:ea typeface="Century Gothic" charset="0"/>
                <a:cs typeface="Century Gothic" charset="0"/>
              </a:defRPr>
            </a:lvl3pPr>
            <a:lvl4pPr marL="1371600" eaLnBrk="1" hangingPunct="1">
              <a:defRPr>
                <a:solidFill>
                  <a:schemeClr val="tx1"/>
                </a:solidFill>
                <a:latin typeface="Century Gothic" charset="0"/>
                <a:ea typeface="Century Gothic" charset="0"/>
                <a:cs typeface="Century Gothic" charset="0"/>
              </a:defRPr>
            </a:lvl4pPr>
            <a:lvl5pPr marL="1828800" eaLnBrk="1" hangingPunct="1">
              <a:defRPr>
                <a:solidFill>
                  <a:schemeClr val="tx1"/>
                </a:solidFill>
                <a:latin typeface="Futura LT Pro Book" panose="020B0502020204020303" pitchFamily="34"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US" sz="1400" kern="0" dirty="0"/>
          </a:p>
          <a:p>
            <a:r>
              <a:rPr lang="en-US" sz="1800" kern="0" dirty="0"/>
              <a:t>When an MFL is not available, facility lists are often shared by e-mail. </a:t>
            </a:r>
          </a:p>
        </p:txBody>
      </p:sp>
      <p:grpSp>
        <p:nvGrpSpPr>
          <p:cNvPr id="50" name="Group 49">
            <a:extLst>
              <a:ext uri="{FF2B5EF4-FFF2-40B4-BE49-F238E27FC236}">
                <a16:creationId xmlns:a16="http://schemas.microsoft.com/office/drawing/2014/main" id="{4F5BEF50-9350-4858-A4DE-88D760E935D2}"/>
              </a:ext>
            </a:extLst>
          </p:cNvPr>
          <p:cNvGrpSpPr/>
          <p:nvPr/>
        </p:nvGrpSpPr>
        <p:grpSpPr>
          <a:xfrm>
            <a:off x="6781800" y="4876800"/>
            <a:ext cx="3276600" cy="2667000"/>
            <a:chOff x="6781800" y="5105400"/>
            <a:chExt cx="2819401" cy="2667000"/>
          </a:xfrm>
        </p:grpSpPr>
        <p:grpSp>
          <p:nvGrpSpPr>
            <p:cNvPr id="49" name="Group 48">
              <a:extLst>
                <a:ext uri="{FF2B5EF4-FFF2-40B4-BE49-F238E27FC236}">
                  <a16:creationId xmlns:a16="http://schemas.microsoft.com/office/drawing/2014/main" id="{47FDD8ED-BC1C-4D11-8AFC-CC5BEA84AF1E}"/>
                </a:ext>
              </a:extLst>
            </p:cNvPr>
            <p:cNvGrpSpPr/>
            <p:nvPr/>
          </p:nvGrpSpPr>
          <p:grpSpPr>
            <a:xfrm>
              <a:off x="6781800" y="5562600"/>
              <a:ext cx="2209800" cy="2209800"/>
              <a:chOff x="6781800" y="5562600"/>
              <a:chExt cx="2209800" cy="2209800"/>
            </a:xfrm>
          </p:grpSpPr>
          <p:sp>
            <p:nvSpPr>
              <p:cNvPr id="32" name="Rectangle 31">
                <a:extLst>
                  <a:ext uri="{FF2B5EF4-FFF2-40B4-BE49-F238E27FC236}">
                    <a16:creationId xmlns:a16="http://schemas.microsoft.com/office/drawing/2014/main" id="{6A5297A4-819E-4F67-8873-1FDB16748F45}"/>
                  </a:ext>
                </a:extLst>
              </p:cNvPr>
              <p:cNvSpPr/>
              <p:nvPr/>
            </p:nvSpPr>
            <p:spPr>
              <a:xfrm>
                <a:off x="6781800" y="5562600"/>
                <a:ext cx="22098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Arrow: Slight curve">
                <a:extLst>
                  <a:ext uri="{FF2B5EF4-FFF2-40B4-BE49-F238E27FC236}">
                    <a16:creationId xmlns:a16="http://schemas.microsoft.com/office/drawing/2014/main" id="{3FCB463E-7549-4ED8-9BC5-51EF5B1ADE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933088">
                <a:off x="6894948" y="6056748"/>
                <a:ext cx="914400" cy="914400"/>
              </a:xfrm>
              <a:prstGeom prst="rect">
                <a:avLst/>
              </a:prstGeom>
            </p:spPr>
          </p:pic>
        </p:grpSp>
        <p:sp>
          <p:nvSpPr>
            <p:cNvPr id="43" name="Text Placeholder 2">
              <a:extLst>
                <a:ext uri="{FF2B5EF4-FFF2-40B4-BE49-F238E27FC236}">
                  <a16:creationId xmlns:a16="http://schemas.microsoft.com/office/drawing/2014/main" id="{1F7B5A26-0522-4D0D-A224-2845387610E2}"/>
                </a:ext>
              </a:extLst>
            </p:cNvPr>
            <p:cNvSpPr txBox="1">
              <a:spLocks/>
            </p:cNvSpPr>
            <p:nvPr/>
          </p:nvSpPr>
          <p:spPr>
            <a:xfrm>
              <a:off x="7848601" y="5105400"/>
              <a:ext cx="1752600" cy="1371600"/>
            </a:xfrm>
            <a:prstGeom prst="rect">
              <a:avLst/>
            </a:prstGeom>
          </p:spPr>
          <p:txBody>
            <a:bodyPr/>
            <a:lstStyle>
              <a:lvl1pPr marL="0" eaLnBrk="1" hangingPunct="1">
                <a:defRPr sz="2800">
                  <a:solidFill>
                    <a:schemeClr val="tx1"/>
                  </a:solidFill>
                  <a:latin typeface="Century Gothic" charset="0"/>
                  <a:ea typeface="Century Gothic" charset="0"/>
                  <a:cs typeface="Century Gothic" charset="0"/>
                </a:defRPr>
              </a:lvl1pPr>
              <a:lvl2pPr marL="457200" eaLnBrk="1" hangingPunct="1">
                <a:defRPr sz="2400">
                  <a:solidFill>
                    <a:schemeClr val="tx1"/>
                  </a:solidFill>
                  <a:latin typeface="Century Gothic" charset="0"/>
                  <a:ea typeface="Century Gothic" charset="0"/>
                  <a:cs typeface="Century Gothic" charset="0"/>
                </a:defRPr>
              </a:lvl2pPr>
              <a:lvl3pPr marL="914400" eaLnBrk="1" hangingPunct="1">
                <a:defRPr sz="2000">
                  <a:solidFill>
                    <a:schemeClr val="tx1"/>
                  </a:solidFill>
                  <a:latin typeface="Century Gothic" charset="0"/>
                  <a:ea typeface="Century Gothic" charset="0"/>
                  <a:cs typeface="Century Gothic" charset="0"/>
                </a:defRPr>
              </a:lvl3pPr>
              <a:lvl4pPr marL="1371600" eaLnBrk="1" hangingPunct="1">
                <a:defRPr>
                  <a:solidFill>
                    <a:schemeClr val="tx1"/>
                  </a:solidFill>
                  <a:latin typeface="Century Gothic" charset="0"/>
                  <a:ea typeface="Century Gothic" charset="0"/>
                  <a:cs typeface="Century Gothic" charset="0"/>
                </a:defRPr>
              </a:lvl4pPr>
              <a:lvl5pPr marL="1828800" eaLnBrk="1" hangingPunct="1">
                <a:defRPr>
                  <a:solidFill>
                    <a:schemeClr val="tx1"/>
                  </a:solidFill>
                  <a:latin typeface="Futura LT Pro Book" panose="020B0502020204020303" pitchFamily="34"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US" sz="1400" kern="0" dirty="0"/>
            </a:p>
            <a:p>
              <a:r>
                <a:rPr lang="en-US" sz="1800" kern="0" dirty="0"/>
                <a:t>These facility </a:t>
              </a:r>
              <a:br>
                <a:rPr lang="en-US" sz="1800" kern="0" dirty="0"/>
              </a:br>
              <a:r>
                <a:rPr lang="en-US" sz="1800" kern="0" dirty="0"/>
                <a:t>lists serve as </a:t>
              </a:r>
              <a:br>
                <a:rPr lang="en-US" sz="1800" kern="0" dirty="0"/>
              </a:br>
              <a:r>
                <a:rPr lang="en-US" sz="1800" kern="0" dirty="0"/>
                <a:t>the basis for </a:t>
              </a:r>
              <a:br>
                <a:rPr lang="en-US" sz="1800" kern="0" dirty="0"/>
              </a:br>
              <a:r>
                <a:rPr lang="en-US" sz="1800" kern="0" dirty="0"/>
                <a:t>a range of information systems.</a:t>
              </a:r>
            </a:p>
          </p:txBody>
        </p:sp>
      </p:grpSp>
      <p:grpSp>
        <p:nvGrpSpPr>
          <p:cNvPr id="51" name="Group 50">
            <a:extLst>
              <a:ext uri="{FF2B5EF4-FFF2-40B4-BE49-F238E27FC236}">
                <a16:creationId xmlns:a16="http://schemas.microsoft.com/office/drawing/2014/main" id="{C7A35F46-2772-4F96-92F7-AF111EC041E8}"/>
              </a:ext>
            </a:extLst>
          </p:cNvPr>
          <p:cNvGrpSpPr/>
          <p:nvPr/>
        </p:nvGrpSpPr>
        <p:grpSpPr>
          <a:xfrm>
            <a:off x="4267199" y="1861180"/>
            <a:ext cx="2948437" cy="2863220"/>
            <a:chOff x="4267200" y="1981200"/>
            <a:chExt cx="2438400" cy="2743200"/>
          </a:xfrm>
        </p:grpSpPr>
        <p:pic>
          <p:nvPicPr>
            <p:cNvPr id="26" name="Graphic 25" descr="Help">
              <a:extLst>
                <a:ext uri="{FF2B5EF4-FFF2-40B4-BE49-F238E27FC236}">
                  <a16:creationId xmlns:a16="http://schemas.microsoft.com/office/drawing/2014/main" id="{A6731DC8-4F52-4709-A9C1-F4FD4F67B05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67200" y="1981200"/>
              <a:ext cx="914400" cy="914400"/>
            </a:xfrm>
            <a:prstGeom prst="rect">
              <a:avLst/>
            </a:prstGeom>
          </p:spPr>
        </p:pic>
        <p:pic>
          <p:nvPicPr>
            <p:cNvPr id="39" name="Graphic 38" descr="Arrow: Slight curve">
              <a:extLst>
                <a:ext uri="{FF2B5EF4-FFF2-40B4-BE49-F238E27FC236}">
                  <a16:creationId xmlns:a16="http://schemas.microsoft.com/office/drawing/2014/main" id="{EA45FCB4-5740-469C-9785-537B3055BF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5501137" y="1995937"/>
              <a:ext cx="914400" cy="914400"/>
            </a:xfrm>
            <a:prstGeom prst="rect">
              <a:avLst/>
            </a:prstGeom>
          </p:spPr>
        </p:pic>
        <p:sp>
          <p:nvSpPr>
            <p:cNvPr id="44" name="Text Placeholder 2">
              <a:extLst>
                <a:ext uri="{FF2B5EF4-FFF2-40B4-BE49-F238E27FC236}">
                  <a16:creationId xmlns:a16="http://schemas.microsoft.com/office/drawing/2014/main" id="{31AF7C02-C996-475A-8CBE-72E1F345D439}"/>
                </a:ext>
              </a:extLst>
            </p:cNvPr>
            <p:cNvSpPr txBox="1">
              <a:spLocks/>
            </p:cNvSpPr>
            <p:nvPr/>
          </p:nvSpPr>
          <p:spPr>
            <a:xfrm>
              <a:off x="4569924" y="2819400"/>
              <a:ext cx="2135676" cy="1905000"/>
            </a:xfrm>
            <a:prstGeom prst="rect">
              <a:avLst/>
            </a:prstGeom>
          </p:spPr>
          <p:txBody>
            <a:bodyPr/>
            <a:lstStyle>
              <a:lvl1pPr marL="0" eaLnBrk="1" hangingPunct="1">
                <a:defRPr sz="2800">
                  <a:solidFill>
                    <a:schemeClr val="tx1"/>
                  </a:solidFill>
                  <a:latin typeface="Century Gothic" charset="0"/>
                  <a:ea typeface="Century Gothic" charset="0"/>
                  <a:cs typeface="Century Gothic" charset="0"/>
                </a:defRPr>
              </a:lvl1pPr>
              <a:lvl2pPr marL="457200" eaLnBrk="1" hangingPunct="1">
                <a:defRPr sz="2400">
                  <a:solidFill>
                    <a:schemeClr val="tx1"/>
                  </a:solidFill>
                  <a:latin typeface="Century Gothic" charset="0"/>
                  <a:ea typeface="Century Gothic" charset="0"/>
                  <a:cs typeface="Century Gothic" charset="0"/>
                </a:defRPr>
              </a:lvl2pPr>
              <a:lvl3pPr marL="914400" eaLnBrk="1" hangingPunct="1">
                <a:defRPr sz="2000">
                  <a:solidFill>
                    <a:schemeClr val="tx1"/>
                  </a:solidFill>
                  <a:latin typeface="Century Gothic" charset="0"/>
                  <a:ea typeface="Century Gothic" charset="0"/>
                  <a:cs typeface="Century Gothic" charset="0"/>
                </a:defRPr>
              </a:lvl3pPr>
              <a:lvl4pPr marL="1371600" eaLnBrk="1" hangingPunct="1">
                <a:defRPr>
                  <a:solidFill>
                    <a:schemeClr val="tx1"/>
                  </a:solidFill>
                  <a:latin typeface="Century Gothic" charset="0"/>
                  <a:ea typeface="Century Gothic" charset="0"/>
                  <a:cs typeface="Century Gothic" charset="0"/>
                </a:defRPr>
              </a:lvl4pPr>
              <a:lvl5pPr marL="1828800" eaLnBrk="1" hangingPunct="1">
                <a:defRPr>
                  <a:solidFill>
                    <a:schemeClr val="tx1"/>
                  </a:solidFill>
                  <a:latin typeface="Futura LT Pro Book" panose="020B0502020204020303" pitchFamily="34"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1800" kern="0" dirty="0"/>
                <a:t>Updates to the facility name, services offered, </a:t>
              </a:r>
              <a:br>
                <a:rPr lang="en-US" sz="1800" kern="0" dirty="0"/>
              </a:br>
              <a:r>
                <a:rPr lang="en-US" sz="1800" kern="0" dirty="0"/>
                <a:t>or operational status are collected directly from the health facilities.</a:t>
              </a:r>
            </a:p>
          </p:txBody>
        </p:sp>
      </p:grpSp>
      <p:sp>
        <p:nvSpPr>
          <p:cNvPr id="45" name="Text Placeholder 2">
            <a:extLst>
              <a:ext uri="{FF2B5EF4-FFF2-40B4-BE49-F238E27FC236}">
                <a16:creationId xmlns:a16="http://schemas.microsoft.com/office/drawing/2014/main" id="{FE4C95AC-3298-4595-93A3-D94E07EB582E}"/>
              </a:ext>
            </a:extLst>
          </p:cNvPr>
          <p:cNvSpPr txBox="1">
            <a:spLocks/>
          </p:cNvSpPr>
          <p:nvPr/>
        </p:nvSpPr>
        <p:spPr>
          <a:xfrm>
            <a:off x="609600" y="2001193"/>
            <a:ext cx="2093279" cy="1905000"/>
          </a:xfrm>
          <a:prstGeom prst="rect">
            <a:avLst/>
          </a:prstGeom>
        </p:spPr>
        <p:txBody>
          <a:bodyPr/>
          <a:lstStyle>
            <a:lvl1pPr marL="0" eaLnBrk="1" hangingPunct="1">
              <a:defRPr sz="2800">
                <a:solidFill>
                  <a:schemeClr val="tx1"/>
                </a:solidFill>
                <a:latin typeface="Century Gothic" charset="0"/>
                <a:ea typeface="Century Gothic" charset="0"/>
                <a:cs typeface="Century Gothic" charset="0"/>
              </a:defRPr>
            </a:lvl1pPr>
            <a:lvl2pPr marL="457200" eaLnBrk="1" hangingPunct="1">
              <a:defRPr sz="2400">
                <a:solidFill>
                  <a:schemeClr val="tx1"/>
                </a:solidFill>
                <a:latin typeface="Century Gothic" charset="0"/>
                <a:ea typeface="Century Gothic" charset="0"/>
                <a:cs typeface="Century Gothic" charset="0"/>
              </a:defRPr>
            </a:lvl2pPr>
            <a:lvl3pPr marL="914400" eaLnBrk="1" hangingPunct="1">
              <a:defRPr sz="2000">
                <a:solidFill>
                  <a:schemeClr val="tx1"/>
                </a:solidFill>
                <a:latin typeface="Century Gothic" charset="0"/>
                <a:ea typeface="Century Gothic" charset="0"/>
                <a:cs typeface="Century Gothic" charset="0"/>
              </a:defRPr>
            </a:lvl3pPr>
            <a:lvl4pPr marL="1371600" eaLnBrk="1" hangingPunct="1">
              <a:defRPr>
                <a:solidFill>
                  <a:schemeClr val="tx1"/>
                </a:solidFill>
                <a:latin typeface="Century Gothic" charset="0"/>
                <a:ea typeface="Century Gothic" charset="0"/>
                <a:cs typeface="Century Gothic" charset="0"/>
              </a:defRPr>
            </a:lvl4pPr>
            <a:lvl5pPr marL="1828800" eaLnBrk="1" hangingPunct="1">
              <a:defRPr>
                <a:solidFill>
                  <a:schemeClr val="tx1"/>
                </a:solidFill>
                <a:latin typeface="Futura LT Pro Book" panose="020B0502020204020303" pitchFamily="34" charset="0"/>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US" sz="1600" kern="0" dirty="0"/>
          </a:p>
          <a:p>
            <a:r>
              <a:rPr lang="en-US" sz="1800" kern="0" dirty="0"/>
              <a:t>Updates are made to the facility list; the new (slightly different) </a:t>
            </a:r>
            <a:br>
              <a:rPr lang="en-US" sz="1800" kern="0" dirty="0"/>
            </a:br>
            <a:r>
              <a:rPr lang="en-US" sz="1800" kern="0" dirty="0"/>
              <a:t>facility list is </a:t>
            </a:r>
            <a:br>
              <a:rPr lang="en-US" sz="1800" kern="0" dirty="0"/>
            </a:br>
            <a:r>
              <a:rPr lang="en-US" sz="1800" kern="0" dirty="0"/>
              <a:t>often re-shared!</a:t>
            </a:r>
          </a:p>
        </p:txBody>
      </p:sp>
      <p:sp>
        <p:nvSpPr>
          <p:cNvPr id="47" name="Text Placeholder 3">
            <a:extLst>
              <a:ext uri="{FF2B5EF4-FFF2-40B4-BE49-F238E27FC236}">
                <a16:creationId xmlns:a16="http://schemas.microsoft.com/office/drawing/2014/main" id="{38B4A09E-9CD5-493C-888A-223F69ED6950}"/>
              </a:ext>
            </a:extLst>
          </p:cNvPr>
          <p:cNvSpPr txBox="1">
            <a:spLocks/>
          </p:cNvSpPr>
          <p:nvPr/>
        </p:nvSpPr>
        <p:spPr>
          <a:xfrm>
            <a:off x="0" y="7010399"/>
            <a:ext cx="10058401" cy="650785"/>
          </a:xfrm>
          <a:prstGeom prst="rect">
            <a:avLst/>
          </a:prstGeom>
        </p:spPr>
        <p:txBody>
          <a:bodyPr/>
          <a:lstStyle>
            <a:lvl1pPr marL="0" eaLnBrk="1" hangingPunct="1">
              <a:defRPr sz="4400">
                <a:solidFill>
                  <a:srgbClr val="002E3A"/>
                </a:solidFill>
                <a:latin typeface="Century Gothic" charset="0"/>
                <a:ea typeface="Century Gothic" charset="0"/>
                <a:cs typeface="Century Gothic"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3200" kern="0" dirty="0"/>
              <a:t>Multiple facility lists with inconsistent data!</a:t>
            </a:r>
          </a:p>
        </p:txBody>
      </p:sp>
      <p:grpSp>
        <p:nvGrpSpPr>
          <p:cNvPr id="28" name="Group 27">
            <a:extLst>
              <a:ext uri="{FF2B5EF4-FFF2-40B4-BE49-F238E27FC236}">
                <a16:creationId xmlns:a16="http://schemas.microsoft.com/office/drawing/2014/main" id="{E1453C9A-42E2-4603-B067-D68AF13D33CC}"/>
              </a:ext>
            </a:extLst>
          </p:cNvPr>
          <p:cNvGrpSpPr/>
          <p:nvPr/>
        </p:nvGrpSpPr>
        <p:grpSpPr>
          <a:xfrm>
            <a:off x="5181600" y="4267200"/>
            <a:ext cx="2590800" cy="2590800"/>
            <a:chOff x="5181600" y="1905000"/>
            <a:chExt cx="2590800" cy="2590800"/>
          </a:xfrm>
        </p:grpSpPr>
        <p:pic>
          <p:nvPicPr>
            <p:cNvPr id="22" name="Graphic 21" descr="Thought bubble">
              <a:extLst>
                <a:ext uri="{FF2B5EF4-FFF2-40B4-BE49-F238E27FC236}">
                  <a16:creationId xmlns:a16="http://schemas.microsoft.com/office/drawing/2014/main" id="{F537EEB7-575D-4E16-B6BD-601520AB90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81600" y="1905000"/>
              <a:ext cx="2590800" cy="2590800"/>
            </a:xfrm>
            <a:prstGeom prst="rect">
              <a:avLst/>
            </a:prstGeom>
          </p:spPr>
        </p:pic>
        <p:sp>
          <p:nvSpPr>
            <p:cNvPr id="27" name="TextBox 26">
              <a:extLst>
                <a:ext uri="{FF2B5EF4-FFF2-40B4-BE49-F238E27FC236}">
                  <a16:creationId xmlns:a16="http://schemas.microsoft.com/office/drawing/2014/main" id="{3FC65B01-3D2F-4114-8BE6-72D2A9DB8181}"/>
                </a:ext>
              </a:extLst>
            </p:cNvPr>
            <p:cNvSpPr txBox="1"/>
            <p:nvPr/>
          </p:nvSpPr>
          <p:spPr>
            <a:xfrm>
              <a:off x="5562600" y="2590800"/>
              <a:ext cx="1676400" cy="738664"/>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rPr>
                <a:t>I need to set up this Excel tracker quickly! </a:t>
              </a:r>
            </a:p>
          </p:txBody>
        </p:sp>
      </p:grpSp>
    </p:spTree>
    <p:extLst>
      <p:ext uri="{BB962C8B-B14F-4D97-AF65-F5344CB8AC3E}">
        <p14:creationId xmlns:p14="http://schemas.microsoft.com/office/powerpoint/2010/main" val="23511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0-#ppt_w/2"/>
                                          </p:val>
                                        </p:tav>
                                        <p:tav tm="100000">
                                          <p:val>
                                            <p:strVal val="#ppt_x"/>
                                          </p:val>
                                        </p:tav>
                                      </p:tavLst>
                                    </p:anim>
                                    <p:anim calcmode="lin" valueType="num">
                                      <p:cBhvr additive="base">
                                        <p:cTn id="20"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0-#ppt_w/2"/>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1+#ppt_w/2"/>
                                          </p:val>
                                        </p:tav>
                                        <p:tav tm="100000">
                                          <p:val>
                                            <p:strVal val="#ppt_x"/>
                                          </p:val>
                                        </p:tav>
                                      </p:tavLst>
                                    </p:anim>
                                    <p:anim calcmode="lin" valueType="num">
                                      <p:cBhvr additive="base">
                                        <p:cTn id="44"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79F38-BA9E-47FC-A221-40948FE6A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3886200"/>
            <a:ext cx="2849880" cy="3657600"/>
          </a:xfrm>
          <a:prstGeom prst="rect">
            <a:avLst/>
          </a:prstGeom>
        </p:spPr>
      </p:pic>
      <p:sp>
        <p:nvSpPr>
          <p:cNvPr id="2" name="Rectangle 1"/>
          <p:cNvSpPr/>
          <p:nvPr/>
        </p:nvSpPr>
        <p:spPr>
          <a:xfrm>
            <a:off x="1524000" y="1219200"/>
            <a:ext cx="6858000" cy="2590800"/>
          </a:xfrm>
          <a:prstGeom prst="rect">
            <a:avLst/>
          </a:prstGeom>
          <a:solidFill>
            <a:srgbClr val="E3B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311743C-CABD-4AF4-994E-96B292880B9D}"/>
              </a:ext>
            </a:extLst>
          </p:cNvPr>
          <p:cNvSpPr>
            <a:spLocks noGrp="1"/>
          </p:cNvSpPr>
          <p:nvPr>
            <p:ph type="body" sz="quarter" idx="11"/>
          </p:nvPr>
        </p:nvSpPr>
        <p:spPr>
          <a:xfrm>
            <a:off x="1752600" y="1524000"/>
            <a:ext cx="6400800" cy="2895600"/>
          </a:xfrm>
        </p:spPr>
        <p:txBody>
          <a:bodyPr/>
          <a:lstStyle/>
          <a:p>
            <a:pPr algn="ctr">
              <a:lnSpc>
                <a:spcPts val="5900"/>
              </a:lnSpc>
            </a:pPr>
            <a:endParaRPr lang="en-US" sz="5500" b="1" dirty="0">
              <a:solidFill>
                <a:srgbClr val="002E3A"/>
              </a:solidFill>
              <a:latin typeface="Century Gothic" panose="020B0502020202020204" pitchFamily="34" charset="0"/>
            </a:endParaRPr>
          </a:p>
          <a:p>
            <a:pPr algn="ctr">
              <a:lnSpc>
                <a:spcPts val="5900"/>
              </a:lnSpc>
            </a:pPr>
            <a:endParaRPr lang="en-US" sz="5500" b="1" dirty="0">
              <a:solidFill>
                <a:srgbClr val="002E3A"/>
              </a:solidFill>
              <a:latin typeface="Century Gothic" panose="020B0502020202020204" pitchFamily="34" charset="0"/>
            </a:endParaRPr>
          </a:p>
          <a:p>
            <a:pPr algn="ctr">
              <a:lnSpc>
                <a:spcPts val="5900"/>
              </a:lnSpc>
            </a:pPr>
            <a:r>
              <a:rPr lang="en-US" sz="5500" b="1" dirty="0">
                <a:solidFill>
                  <a:srgbClr val="002E3A"/>
                </a:solidFill>
                <a:latin typeface="Century Gothic" panose="020B0502020202020204" pitchFamily="34" charset="0"/>
              </a:rPr>
              <a:t>Why invest in a</a:t>
            </a:r>
          </a:p>
          <a:p>
            <a:pPr algn="ctr">
              <a:lnSpc>
                <a:spcPts val="5900"/>
              </a:lnSpc>
            </a:pPr>
            <a:r>
              <a:rPr lang="en-US" sz="5500" dirty="0">
                <a:solidFill>
                  <a:srgbClr val="002E3A"/>
                </a:solidFill>
                <a:latin typeface="Century Gothic" panose="020B0502020202020204" pitchFamily="34" charset="0"/>
              </a:rPr>
              <a:t>master facility list? </a:t>
            </a:r>
          </a:p>
        </p:txBody>
      </p:sp>
    </p:spTree>
    <p:extLst>
      <p:ext uri="{BB962C8B-B14F-4D97-AF65-F5344CB8AC3E}">
        <p14:creationId xmlns:p14="http://schemas.microsoft.com/office/powerpoint/2010/main" val="62222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D51B-0901-440C-BB0C-370F2BF7716C}"/>
              </a:ext>
            </a:extLst>
          </p:cNvPr>
          <p:cNvSpPr>
            <a:spLocks noGrp="1"/>
          </p:cNvSpPr>
          <p:nvPr>
            <p:ph type="title"/>
          </p:nvPr>
        </p:nvSpPr>
        <p:spPr/>
        <p:txBody>
          <a:bodyPr/>
          <a:lstStyle/>
          <a:p>
            <a:r>
              <a:rPr lang="en-US" dirty="0"/>
              <a:t>Integrated approach</a:t>
            </a:r>
          </a:p>
        </p:txBody>
      </p:sp>
      <p:sp>
        <p:nvSpPr>
          <p:cNvPr id="3" name="Text Placeholder 2">
            <a:extLst>
              <a:ext uri="{FF2B5EF4-FFF2-40B4-BE49-F238E27FC236}">
                <a16:creationId xmlns:a16="http://schemas.microsoft.com/office/drawing/2014/main" id="{7F270911-972C-415D-A00C-4D82B91C4AAC}"/>
              </a:ext>
            </a:extLst>
          </p:cNvPr>
          <p:cNvSpPr>
            <a:spLocks noGrp="1"/>
          </p:cNvSpPr>
          <p:nvPr>
            <p:ph type="body" sz="quarter" idx="10"/>
          </p:nvPr>
        </p:nvSpPr>
        <p:spPr>
          <a:xfrm>
            <a:off x="762000" y="2057400"/>
            <a:ext cx="8915400" cy="5348187"/>
          </a:xfrm>
        </p:spPr>
        <p:txBody>
          <a:bodyPr/>
          <a:lstStyle/>
          <a:p>
            <a:pPr marL="457200" indent="-457200">
              <a:spcAft>
                <a:spcPts val="1800"/>
              </a:spcAft>
              <a:buFont typeface="Wingdings" panose="05000000000000000000" pitchFamily="2" charset="2"/>
              <a:buChar char="§"/>
            </a:pPr>
            <a:r>
              <a:rPr lang="en-US" sz="3200" dirty="0"/>
              <a:t>An MFL allows effective use of resources to maintain and update </a:t>
            </a:r>
            <a:br>
              <a:rPr lang="en-US" sz="3200" dirty="0"/>
            </a:br>
            <a:r>
              <a:rPr lang="en-US" sz="3200" dirty="0"/>
              <a:t>a single list, rather than duplicative efforts by various stakeholders to maintain separate lists. </a:t>
            </a:r>
          </a:p>
          <a:p>
            <a:pPr marL="457200" indent="-457200">
              <a:spcAft>
                <a:spcPts val="1800"/>
              </a:spcAft>
              <a:buFont typeface="Wingdings" panose="05000000000000000000" pitchFamily="2" charset="2"/>
              <a:buChar char="§"/>
            </a:pPr>
            <a:r>
              <a:rPr lang="en-US" sz="3200" dirty="0"/>
              <a:t>Pooling or focusing resources to maintain a single list can lead to better-quality facility data.</a:t>
            </a:r>
          </a:p>
          <a:p>
            <a:pPr marL="457200" indent="-457200">
              <a:spcAft>
                <a:spcPts val="1800"/>
              </a:spcAft>
              <a:buFont typeface="Wingdings" panose="05000000000000000000" pitchFamily="2" charset="2"/>
              <a:buChar char="§"/>
            </a:pPr>
            <a:r>
              <a:rPr lang="en-US" sz="3200" dirty="0"/>
              <a:t>Data are updated and validated </a:t>
            </a:r>
            <a:br>
              <a:rPr lang="en-US" sz="3200" dirty="0"/>
            </a:br>
            <a:r>
              <a:rPr lang="en-US" sz="3200" dirty="0"/>
              <a:t>more frequently.</a:t>
            </a:r>
          </a:p>
          <a:p>
            <a:endParaRPr lang="en-US" dirty="0"/>
          </a:p>
        </p:txBody>
      </p:sp>
      <p:sp>
        <p:nvSpPr>
          <p:cNvPr id="4" name="Text Placeholder 3">
            <a:extLst>
              <a:ext uri="{FF2B5EF4-FFF2-40B4-BE49-F238E27FC236}">
                <a16:creationId xmlns:a16="http://schemas.microsoft.com/office/drawing/2014/main" id="{0A81E89D-8909-4F5B-9CB8-376EF756D4F0}"/>
              </a:ext>
            </a:extLst>
          </p:cNvPr>
          <p:cNvSpPr>
            <a:spLocks noGrp="1"/>
          </p:cNvSpPr>
          <p:nvPr>
            <p:ph type="body" sz="quarter" idx="11"/>
          </p:nvPr>
        </p:nvSpPr>
        <p:spPr>
          <a:xfrm>
            <a:off x="561844" y="1091205"/>
            <a:ext cx="8734555" cy="837214"/>
          </a:xfrm>
        </p:spPr>
        <p:txBody>
          <a:bodyPr/>
          <a:lstStyle/>
          <a:p>
            <a:r>
              <a:rPr lang="en-US" dirty="0"/>
              <a:t>for effective management </a:t>
            </a:r>
          </a:p>
        </p:txBody>
      </p:sp>
    </p:spTree>
    <p:extLst>
      <p:ext uri="{BB962C8B-B14F-4D97-AF65-F5344CB8AC3E}">
        <p14:creationId xmlns:p14="http://schemas.microsoft.com/office/powerpoint/2010/main" val="302966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4C06-477B-4ABC-8DF1-FDF1277AC3E2}"/>
              </a:ext>
            </a:extLst>
          </p:cNvPr>
          <p:cNvSpPr>
            <a:spLocks noGrp="1"/>
          </p:cNvSpPr>
          <p:nvPr>
            <p:ph type="title"/>
          </p:nvPr>
        </p:nvSpPr>
        <p:spPr/>
        <p:txBody>
          <a:bodyPr/>
          <a:lstStyle/>
          <a:p>
            <a:r>
              <a:rPr lang="en-US" dirty="0"/>
              <a:t>Improved health facility</a:t>
            </a:r>
          </a:p>
        </p:txBody>
      </p:sp>
      <p:sp>
        <p:nvSpPr>
          <p:cNvPr id="3" name="Text Placeholder 2">
            <a:extLst>
              <a:ext uri="{FF2B5EF4-FFF2-40B4-BE49-F238E27FC236}">
                <a16:creationId xmlns:a16="http://schemas.microsoft.com/office/drawing/2014/main" id="{A0FF25B1-5B82-4036-92BB-9BC2A69DF6AB}"/>
              </a:ext>
            </a:extLst>
          </p:cNvPr>
          <p:cNvSpPr>
            <a:spLocks noGrp="1"/>
          </p:cNvSpPr>
          <p:nvPr>
            <p:ph type="body" sz="quarter" idx="10"/>
          </p:nvPr>
        </p:nvSpPr>
        <p:spPr>
          <a:xfrm>
            <a:off x="856114" y="2251411"/>
            <a:ext cx="8429755" cy="4987589"/>
          </a:xfrm>
        </p:spPr>
        <p:txBody>
          <a:bodyPr/>
          <a:lstStyle/>
          <a:p>
            <a:pPr>
              <a:spcBef>
                <a:spcPts val="1800"/>
              </a:spcBef>
              <a:spcAft>
                <a:spcPts val="600"/>
              </a:spcAft>
            </a:pPr>
            <a:r>
              <a:rPr lang="en-US" sz="3200" dirty="0"/>
              <a:t>An MFL that contains geocoordinates </a:t>
            </a:r>
            <a:br>
              <a:rPr lang="en-US" sz="3200" dirty="0"/>
            </a:br>
            <a:r>
              <a:rPr lang="en-US" sz="3200" dirty="0"/>
              <a:t>for health facilities provides the means </a:t>
            </a:r>
            <a:br>
              <a:rPr lang="en-US" sz="3200" dirty="0"/>
            </a:br>
            <a:r>
              <a:rPr lang="en-US" sz="3200" dirty="0"/>
              <a:t>of knowing:</a:t>
            </a:r>
          </a:p>
          <a:p>
            <a:pPr marL="574675" indent="-457200">
              <a:spcBef>
                <a:spcPts val="1800"/>
              </a:spcBef>
              <a:spcAft>
                <a:spcPts val="600"/>
              </a:spcAft>
              <a:buFont typeface="Wingdings" panose="05000000000000000000" pitchFamily="2" charset="2"/>
              <a:buChar char="§"/>
            </a:pPr>
            <a:r>
              <a:rPr lang="en-US" sz="3200" dirty="0"/>
              <a:t>What health services are available</a:t>
            </a:r>
          </a:p>
          <a:p>
            <a:pPr marL="574675" indent="-457200">
              <a:spcBef>
                <a:spcPts val="1800"/>
              </a:spcBef>
              <a:spcAft>
                <a:spcPts val="600"/>
              </a:spcAft>
              <a:buFont typeface="Wingdings" panose="05000000000000000000" pitchFamily="2" charset="2"/>
              <a:buChar char="§"/>
            </a:pPr>
            <a:r>
              <a:rPr lang="en-US" sz="3200" dirty="0"/>
              <a:t>Whether health services are </a:t>
            </a:r>
            <a:br>
              <a:rPr lang="en-US" sz="3200" dirty="0"/>
            </a:br>
            <a:r>
              <a:rPr lang="en-US" sz="3200" dirty="0"/>
              <a:t>distributed equitably</a:t>
            </a:r>
          </a:p>
          <a:p>
            <a:pPr marL="574675" indent="-457200">
              <a:spcBef>
                <a:spcPts val="1800"/>
              </a:spcBef>
              <a:spcAft>
                <a:spcPts val="600"/>
              </a:spcAft>
              <a:buFont typeface="Wingdings" panose="05000000000000000000" pitchFamily="2" charset="2"/>
              <a:buChar char="§"/>
            </a:pPr>
            <a:r>
              <a:rPr lang="en-US" sz="3200" dirty="0"/>
              <a:t>Where new health facilities </a:t>
            </a:r>
            <a:br>
              <a:rPr lang="en-US" sz="3200" dirty="0"/>
            </a:br>
            <a:r>
              <a:rPr lang="en-US" sz="3200" dirty="0"/>
              <a:t>are needed</a:t>
            </a:r>
          </a:p>
        </p:txBody>
      </p:sp>
      <p:sp>
        <p:nvSpPr>
          <p:cNvPr id="4" name="Text Placeholder 3">
            <a:extLst>
              <a:ext uri="{FF2B5EF4-FFF2-40B4-BE49-F238E27FC236}">
                <a16:creationId xmlns:a16="http://schemas.microsoft.com/office/drawing/2014/main" id="{4A333A90-DF04-4DD7-A58C-BAA4FBE6FABC}"/>
              </a:ext>
            </a:extLst>
          </p:cNvPr>
          <p:cNvSpPr>
            <a:spLocks noGrp="1"/>
          </p:cNvSpPr>
          <p:nvPr>
            <p:ph type="body" sz="quarter" idx="11"/>
          </p:nvPr>
        </p:nvSpPr>
        <p:spPr>
          <a:xfrm>
            <a:off x="561844" y="1091205"/>
            <a:ext cx="8886956" cy="837214"/>
          </a:xfrm>
        </p:spPr>
        <p:txBody>
          <a:bodyPr/>
          <a:lstStyle/>
          <a:p>
            <a:r>
              <a:rPr lang="en-US" dirty="0"/>
              <a:t>planning and management</a:t>
            </a:r>
          </a:p>
        </p:txBody>
      </p:sp>
    </p:spTree>
    <p:extLst>
      <p:ext uri="{BB962C8B-B14F-4D97-AF65-F5344CB8AC3E}">
        <p14:creationId xmlns:p14="http://schemas.microsoft.com/office/powerpoint/2010/main" val="1525546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rteuse and blue_corrected" id="{24BB43F7-A238-40E1-A388-AA30B486D4FC}" vid="{C3D0504A-8D89-47AB-96BA-D5EE0E8259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5" ma:contentTypeDescription="Create a new document." ma:contentTypeScope="" ma:versionID="b91ae86749413e39d6ab5cf72415f548">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a3eb1c2798d4f2b319fc785c533a2476"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6FC224-0626-43ED-8AD4-4384B71126AD}">
  <ds:schemaRefs>
    <ds:schemaRef ds:uri="http://schemas.microsoft.com/sharepoint/v3/contenttype/forms"/>
  </ds:schemaRefs>
</ds:datastoreItem>
</file>

<file path=customXml/itemProps2.xml><?xml version="1.0" encoding="utf-8"?>
<ds:datastoreItem xmlns:ds="http://schemas.openxmlformats.org/officeDocument/2006/customXml" ds:itemID="{6FB12CE9-1245-4C0E-BDF8-3EE8D38EE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048E68-115E-4EEB-AE32-34075EC8E989}">
  <ds:schemaRef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13922b43-4eea-40f2-b18b-c20327cdf16c"/>
    <ds:schemaRef ds:uri="d8573787-17db-43b5-9af3-2a45e79ab03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Charteuse and blue USAID</Template>
  <TotalTime>1238</TotalTime>
  <Words>800</Words>
  <Application>Microsoft Office PowerPoint</Application>
  <PresentationFormat>Custom</PresentationFormat>
  <Paragraphs>110</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Futura Lt BT</vt:lpstr>
      <vt:lpstr>Futura LT Pro Book</vt:lpstr>
      <vt:lpstr>Wingdings</vt:lpstr>
      <vt:lpstr>Office Theme</vt:lpstr>
      <vt:lpstr>PowerPoint Presentation</vt:lpstr>
      <vt:lpstr>Outline</vt:lpstr>
      <vt:lpstr>Introduction </vt:lpstr>
      <vt:lpstr>Nigeria MFL</vt:lpstr>
      <vt:lpstr>Who needs an MFL?</vt:lpstr>
      <vt:lpstr>What happens when</vt:lpstr>
      <vt:lpstr>PowerPoint Presentation</vt:lpstr>
      <vt:lpstr>Integrated approach</vt:lpstr>
      <vt:lpstr>Improved health facility</vt:lpstr>
      <vt:lpstr>Other potential uses of MFL</vt:lpstr>
      <vt:lpstr>Other potential uses of MFL</vt:lpstr>
      <vt:lpstr>Proximity of primary</vt:lpstr>
      <vt:lpstr>Proximity of secondary</vt:lpstr>
      <vt:lpstr>Proximity of tertiary</vt:lpstr>
      <vt:lpstr>Distribution of</vt:lpstr>
      <vt:lpstr>PowerPoint Presentation</vt:lpstr>
      <vt:lpstr>Integration of the district</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Gwendolyn Stinger</dc:creator>
  <cp:lastModifiedBy>Wilkes, Becky</cp:lastModifiedBy>
  <cp:revision>112</cp:revision>
  <dcterms:created xsi:type="dcterms:W3CDTF">2018-05-05T20:37:30Z</dcterms:created>
  <dcterms:modified xsi:type="dcterms:W3CDTF">2019-06-07T19:52:53Z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2015-03-02T00:00:00Z</vt:filetime>
  </property>
  <property fmtid="{D5CDD505-2E9C-101B-9397-08002B2CF9AE}" pid="3" name="LastSaved">
    <vt:filetime>2015-03-02T00:00:00Z</vt:filetime>
  </property>
  <property fmtid="{D5CDD505-2E9C-101B-9397-08002B2CF9AE}" pid="4" name="ContentTypeId">
    <vt:lpwstr>0x0101006E4A79819CA3F3428B644840049B5527</vt:lpwstr>
  </property>
</Properties>
</file>